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6" r:id="rId1"/>
  </p:sldMasterIdLst>
  <p:sldIdLst>
    <p:sldId id="256" r:id="rId2"/>
    <p:sldId id="293" r:id="rId3"/>
    <p:sldId id="257" r:id="rId4"/>
    <p:sldId id="290" r:id="rId5"/>
    <p:sldId id="291" r:id="rId6"/>
    <p:sldId id="292" r:id="rId7"/>
    <p:sldId id="283" r:id="rId8"/>
    <p:sldId id="288" r:id="rId9"/>
    <p:sldId id="297" r:id="rId10"/>
    <p:sldId id="280" r:id="rId11"/>
    <p:sldId id="296" r:id="rId12"/>
    <p:sldId id="298" r:id="rId13"/>
    <p:sldId id="302" r:id="rId14"/>
    <p:sldId id="306" r:id="rId15"/>
    <p:sldId id="307" r:id="rId16"/>
    <p:sldId id="294" r:id="rId17"/>
    <p:sldId id="275" r:id="rId18"/>
    <p:sldId id="273" r:id="rId19"/>
    <p:sldId id="282" r:id="rId20"/>
    <p:sldId id="279"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5" d="100"/>
          <a:sy n="45" d="100"/>
        </p:scale>
        <p:origin x="44" y="356"/>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AC1BD-3F8F-56BB-9F3C-8648F0189EE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3D34F41-75E6-865F-3F4D-0A383A7B2E8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BF40460-D8E0-CF13-5C8E-3FBEE3DC4679}"/>
              </a:ext>
            </a:extLst>
          </p:cNvPr>
          <p:cNvSpPr>
            <a:spLocks noGrp="1"/>
          </p:cNvSpPr>
          <p:nvPr>
            <p:ph type="dt" sz="half" idx="10"/>
          </p:nvPr>
        </p:nvSpPr>
        <p:spPr/>
        <p:txBody>
          <a:bodyPr/>
          <a:lstStyle/>
          <a:p>
            <a:fld id="{C4373A61-64E2-48D6-A3FC-7BDEBD30ADED}" type="datetimeFigureOut">
              <a:rPr lang="en-US" smtClean="0"/>
              <a:t>5/27/2025</a:t>
            </a:fld>
            <a:endParaRPr lang="en-US"/>
          </a:p>
        </p:txBody>
      </p:sp>
      <p:sp>
        <p:nvSpPr>
          <p:cNvPr id="5" name="Footer Placeholder 4">
            <a:extLst>
              <a:ext uri="{FF2B5EF4-FFF2-40B4-BE49-F238E27FC236}">
                <a16:creationId xmlns:a16="http://schemas.microsoft.com/office/drawing/2014/main" id="{1CB953FA-FCAA-D847-F7D8-1C1EB10431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7E6407-3AF1-5766-D494-5C4BDEA12D7A}"/>
              </a:ext>
            </a:extLst>
          </p:cNvPr>
          <p:cNvSpPr>
            <a:spLocks noGrp="1"/>
          </p:cNvSpPr>
          <p:nvPr>
            <p:ph type="sldNum" sz="quarter" idx="12"/>
          </p:nvPr>
        </p:nvSpPr>
        <p:spPr/>
        <p:txBody>
          <a:bodyPr/>
          <a:lstStyle/>
          <a:p>
            <a:fld id="{C1B8D7E5-EA97-4D16-9102-4FBF737EE7A2}" type="slidenum">
              <a:rPr lang="en-US" smtClean="0"/>
              <a:t>‹#›</a:t>
            </a:fld>
            <a:endParaRPr lang="en-US"/>
          </a:p>
        </p:txBody>
      </p:sp>
    </p:spTree>
    <p:extLst>
      <p:ext uri="{BB962C8B-B14F-4D97-AF65-F5344CB8AC3E}">
        <p14:creationId xmlns:p14="http://schemas.microsoft.com/office/powerpoint/2010/main" val="18536660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CD6FD-5F70-FF9A-D976-D67E79C5C5E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B244F20-5E1C-2CDE-14D7-17ACBACA28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79DB728-4EA0-3E9C-0088-488C1B4303DA}"/>
              </a:ext>
            </a:extLst>
          </p:cNvPr>
          <p:cNvSpPr>
            <a:spLocks noGrp="1"/>
          </p:cNvSpPr>
          <p:nvPr>
            <p:ph type="dt" sz="half" idx="10"/>
          </p:nvPr>
        </p:nvSpPr>
        <p:spPr/>
        <p:txBody>
          <a:bodyPr/>
          <a:lstStyle/>
          <a:p>
            <a:fld id="{C4373A61-64E2-48D6-A3FC-7BDEBD30ADED}" type="datetimeFigureOut">
              <a:rPr lang="en-US" smtClean="0"/>
              <a:t>5/27/2025</a:t>
            </a:fld>
            <a:endParaRPr lang="en-US"/>
          </a:p>
        </p:txBody>
      </p:sp>
      <p:sp>
        <p:nvSpPr>
          <p:cNvPr id="5" name="Footer Placeholder 4">
            <a:extLst>
              <a:ext uri="{FF2B5EF4-FFF2-40B4-BE49-F238E27FC236}">
                <a16:creationId xmlns:a16="http://schemas.microsoft.com/office/drawing/2014/main" id="{2627DD6A-2B42-1081-3779-DC91EF49C5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B513CF-F176-9C4A-D3A1-0B666083B51F}"/>
              </a:ext>
            </a:extLst>
          </p:cNvPr>
          <p:cNvSpPr>
            <a:spLocks noGrp="1"/>
          </p:cNvSpPr>
          <p:nvPr>
            <p:ph type="sldNum" sz="quarter" idx="12"/>
          </p:nvPr>
        </p:nvSpPr>
        <p:spPr/>
        <p:txBody>
          <a:bodyPr/>
          <a:lstStyle/>
          <a:p>
            <a:fld id="{C1B8D7E5-EA97-4D16-9102-4FBF737EE7A2}" type="slidenum">
              <a:rPr lang="en-US" smtClean="0"/>
              <a:t>‹#›</a:t>
            </a:fld>
            <a:endParaRPr lang="en-US"/>
          </a:p>
        </p:txBody>
      </p:sp>
    </p:spTree>
    <p:extLst>
      <p:ext uri="{BB962C8B-B14F-4D97-AF65-F5344CB8AC3E}">
        <p14:creationId xmlns:p14="http://schemas.microsoft.com/office/powerpoint/2010/main" val="18247905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18C0320-50A5-A029-B7FE-67C29148DFE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01C6376-7601-F5C8-7162-19C95DA52A5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443AB07-CB35-46D5-FFC8-4D91E39F5F1F}"/>
              </a:ext>
            </a:extLst>
          </p:cNvPr>
          <p:cNvSpPr>
            <a:spLocks noGrp="1"/>
          </p:cNvSpPr>
          <p:nvPr>
            <p:ph type="dt" sz="half" idx="10"/>
          </p:nvPr>
        </p:nvSpPr>
        <p:spPr/>
        <p:txBody>
          <a:bodyPr/>
          <a:lstStyle/>
          <a:p>
            <a:fld id="{C4373A61-64E2-48D6-A3FC-7BDEBD30ADED}" type="datetimeFigureOut">
              <a:rPr lang="en-US" smtClean="0"/>
              <a:t>5/27/2025</a:t>
            </a:fld>
            <a:endParaRPr lang="en-US"/>
          </a:p>
        </p:txBody>
      </p:sp>
      <p:sp>
        <p:nvSpPr>
          <p:cNvPr id="5" name="Footer Placeholder 4">
            <a:extLst>
              <a:ext uri="{FF2B5EF4-FFF2-40B4-BE49-F238E27FC236}">
                <a16:creationId xmlns:a16="http://schemas.microsoft.com/office/drawing/2014/main" id="{B3272C09-792A-C923-467A-821F67A570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3F0C5F-04AF-A6A9-39E9-2AC8DED86F70}"/>
              </a:ext>
            </a:extLst>
          </p:cNvPr>
          <p:cNvSpPr>
            <a:spLocks noGrp="1"/>
          </p:cNvSpPr>
          <p:nvPr>
            <p:ph type="sldNum" sz="quarter" idx="12"/>
          </p:nvPr>
        </p:nvSpPr>
        <p:spPr/>
        <p:txBody>
          <a:bodyPr/>
          <a:lstStyle/>
          <a:p>
            <a:fld id="{C1B8D7E5-EA97-4D16-9102-4FBF737EE7A2}" type="slidenum">
              <a:rPr lang="en-US" smtClean="0"/>
              <a:t>‹#›</a:t>
            </a:fld>
            <a:endParaRPr lang="en-US"/>
          </a:p>
        </p:txBody>
      </p:sp>
    </p:spTree>
    <p:extLst>
      <p:ext uri="{BB962C8B-B14F-4D97-AF65-F5344CB8AC3E}">
        <p14:creationId xmlns:p14="http://schemas.microsoft.com/office/powerpoint/2010/main" val="3701156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65C8D-0CC8-8F41-02BA-FD0F4BEDEDB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638826D-BA91-2406-D626-3DCF71BC263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786A8DF-5E60-964A-0D94-F518684A7FB2}"/>
              </a:ext>
            </a:extLst>
          </p:cNvPr>
          <p:cNvSpPr>
            <a:spLocks noGrp="1"/>
          </p:cNvSpPr>
          <p:nvPr>
            <p:ph type="dt" sz="half" idx="10"/>
          </p:nvPr>
        </p:nvSpPr>
        <p:spPr/>
        <p:txBody>
          <a:bodyPr/>
          <a:lstStyle/>
          <a:p>
            <a:fld id="{C4373A61-64E2-48D6-A3FC-7BDEBD30ADED}" type="datetimeFigureOut">
              <a:rPr lang="en-US" smtClean="0"/>
              <a:t>5/27/2025</a:t>
            </a:fld>
            <a:endParaRPr lang="en-US"/>
          </a:p>
        </p:txBody>
      </p:sp>
      <p:sp>
        <p:nvSpPr>
          <p:cNvPr id="5" name="Footer Placeholder 4">
            <a:extLst>
              <a:ext uri="{FF2B5EF4-FFF2-40B4-BE49-F238E27FC236}">
                <a16:creationId xmlns:a16="http://schemas.microsoft.com/office/drawing/2014/main" id="{0C9DE5DC-9EEB-0DE0-6EB3-6E16DDAB3D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C664C6-BEA5-A9DF-81B4-015642882811}"/>
              </a:ext>
            </a:extLst>
          </p:cNvPr>
          <p:cNvSpPr>
            <a:spLocks noGrp="1"/>
          </p:cNvSpPr>
          <p:nvPr>
            <p:ph type="sldNum" sz="quarter" idx="12"/>
          </p:nvPr>
        </p:nvSpPr>
        <p:spPr/>
        <p:txBody>
          <a:bodyPr/>
          <a:lstStyle/>
          <a:p>
            <a:fld id="{C1B8D7E5-EA97-4D16-9102-4FBF737EE7A2}" type="slidenum">
              <a:rPr lang="en-US" smtClean="0"/>
              <a:t>‹#›</a:t>
            </a:fld>
            <a:endParaRPr lang="en-US"/>
          </a:p>
        </p:txBody>
      </p:sp>
    </p:spTree>
    <p:extLst>
      <p:ext uri="{BB962C8B-B14F-4D97-AF65-F5344CB8AC3E}">
        <p14:creationId xmlns:p14="http://schemas.microsoft.com/office/powerpoint/2010/main" val="2171636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F7803-330F-7F9B-CC98-7CB7922F57B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4E4AD2A-2393-870A-22E2-65D023C2C23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18379EF-DE08-5384-2F30-96D20638543D}"/>
              </a:ext>
            </a:extLst>
          </p:cNvPr>
          <p:cNvSpPr>
            <a:spLocks noGrp="1"/>
          </p:cNvSpPr>
          <p:nvPr>
            <p:ph type="dt" sz="half" idx="10"/>
          </p:nvPr>
        </p:nvSpPr>
        <p:spPr/>
        <p:txBody>
          <a:bodyPr/>
          <a:lstStyle/>
          <a:p>
            <a:fld id="{C4373A61-64E2-48D6-A3FC-7BDEBD30ADED}" type="datetimeFigureOut">
              <a:rPr lang="en-US" smtClean="0"/>
              <a:t>5/27/2025</a:t>
            </a:fld>
            <a:endParaRPr lang="en-US"/>
          </a:p>
        </p:txBody>
      </p:sp>
      <p:sp>
        <p:nvSpPr>
          <p:cNvPr id="5" name="Footer Placeholder 4">
            <a:extLst>
              <a:ext uri="{FF2B5EF4-FFF2-40B4-BE49-F238E27FC236}">
                <a16:creationId xmlns:a16="http://schemas.microsoft.com/office/drawing/2014/main" id="{82BAA365-9BDA-F9BF-4C92-38DB78815C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5E27F3-6057-0B71-51AC-9DC6FEE18799}"/>
              </a:ext>
            </a:extLst>
          </p:cNvPr>
          <p:cNvSpPr>
            <a:spLocks noGrp="1"/>
          </p:cNvSpPr>
          <p:nvPr>
            <p:ph type="sldNum" sz="quarter" idx="12"/>
          </p:nvPr>
        </p:nvSpPr>
        <p:spPr/>
        <p:txBody>
          <a:bodyPr/>
          <a:lstStyle/>
          <a:p>
            <a:fld id="{C1B8D7E5-EA97-4D16-9102-4FBF737EE7A2}" type="slidenum">
              <a:rPr lang="en-US" smtClean="0"/>
              <a:t>‹#›</a:t>
            </a:fld>
            <a:endParaRPr lang="en-US"/>
          </a:p>
        </p:txBody>
      </p:sp>
    </p:spTree>
    <p:extLst>
      <p:ext uri="{BB962C8B-B14F-4D97-AF65-F5344CB8AC3E}">
        <p14:creationId xmlns:p14="http://schemas.microsoft.com/office/powerpoint/2010/main" val="32452484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96BA8-A00A-DC74-2D6D-23E98936DDF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D2F5B4F-93CD-F0B1-F50D-83C7A7E5EB5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608442B-EDE7-9B63-0233-C5B06D8A082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383AF3F-CC28-8804-E17C-1A2CB91EA810}"/>
              </a:ext>
            </a:extLst>
          </p:cNvPr>
          <p:cNvSpPr>
            <a:spLocks noGrp="1"/>
          </p:cNvSpPr>
          <p:nvPr>
            <p:ph type="dt" sz="half" idx="10"/>
          </p:nvPr>
        </p:nvSpPr>
        <p:spPr/>
        <p:txBody>
          <a:bodyPr/>
          <a:lstStyle/>
          <a:p>
            <a:fld id="{C4373A61-64E2-48D6-A3FC-7BDEBD30ADED}" type="datetimeFigureOut">
              <a:rPr lang="en-US" smtClean="0"/>
              <a:t>5/27/2025</a:t>
            </a:fld>
            <a:endParaRPr lang="en-US"/>
          </a:p>
        </p:txBody>
      </p:sp>
      <p:sp>
        <p:nvSpPr>
          <p:cNvPr id="6" name="Footer Placeholder 5">
            <a:extLst>
              <a:ext uri="{FF2B5EF4-FFF2-40B4-BE49-F238E27FC236}">
                <a16:creationId xmlns:a16="http://schemas.microsoft.com/office/drawing/2014/main" id="{48343430-EF3D-F1D6-23F7-957EF5859B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3861B3F-641C-C1A3-FB17-AF987ED61E97}"/>
              </a:ext>
            </a:extLst>
          </p:cNvPr>
          <p:cNvSpPr>
            <a:spLocks noGrp="1"/>
          </p:cNvSpPr>
          <p:nvPr>
            <p:ph type="sldNum" sz="quarter" idx="12"/>
          </p:nvPr>
        </p:nvSpPr>
        <p:spPr/>
        <p:txBody>
          <a:bodyPr/>
          <a:lstStyle/>
          <a:p>
            <a:fld id="{C1B8D7E5-EA97-4D16-9102-4FBF737EE7A2}" type="slidenum">
              <a:rPr lang="en-US" smtClean="0"/>
              <a:t>‹#›</a:t>
            </a:fld>
            <a:endParaRPr lang="en-US"/>
          </a:p>
        </p:txBody>
      </p:sp>
    </p:spTree>
    <p:extLst>
      <p:ext uri="{BB962C8B-B14F-4D97-AF65-F5344CB8AC3E}">
        <p14:creationId xmlns:p14="http://schemas.microsoft.com/office/powerpoint/2010/main" val="37785797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2B165-66AF-E6B6-2C69-735822D10C4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B1B1E4C-D7F4-404D-B927-B27991C7E7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E395C32-1AD6-97D2-B116-A0D4A6F9F76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9D79AE1-2E5E-0DD6-72E5-598617A3326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10D71B3-CCC0-8F6F-8658-CA437C3516F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809EABA-EF63-9AE9-E691-BDAA175D0878}"/>
              </a:ext>
            </a:extLst>
          </p:cNvPr>
          <p:cNvSpPr>
            <a:spLocks noGrp="1"/>
          </p:cNvSpPr>
          <p:nvPr>
            <p:ph type="dt" sz="half" idx="10"/>
          </p:nvPr>
        </p:nvSpPr>
        <p:spPr/>
        <p:txBody>
          <a:bodyPr/>
          <a:lstStyle/>
          <a:p>
            <a:fld id="{C4373A61-64E2-48D6-A3FC-7BDEBD30ADED}" type="datetimeFigureOut">
              <a:rPr lang="en-US" smtClean="0"/>
              <a:t>5/27/2025</a:t>
            </a:fld>
            <a:endParaRPr lang="en-US"/>
          </a:p>
        </p:txBody>
      </p:sp>
      <p:sp>
        <p:nvSpPr>
          <p:cNvPr id="8" name="Footer Placeholder 7">
            <a:extLst>
              <a:ext uri="{FF2B5EF4-FFF2-40B4-BE49-F238E27FC236}">
                <a16:creationId xmlns:a16="http://schemas.microsoft.com/office/drawing/2014/main" id="{B6B32C36-CE06-8BF0-68F4-A82D208AC2F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D50BC76-15DC-4C62-4F3D-F348B83C85F7}"/>
              </a:ext>
            </a:extLst>
          </p:cNvPr>
          <p:cNvSpPr>
            <a:spLocks noGrp="1"/>
          </p:cNvSpPr>
          <p:nvPr>
            <p:ph type="sldNum" sz="quarter" idx="12"/>
          </p:nvPr>
        </p:nvSpPr>
        <p:spPr/>
        <p:txBody>
          <a:bodyPr/>
          <a:lstStyle/>
          <a:p>
            <a:fld id="{C1B8D7E5-EA97-4D16-9102-4FBF737EE7A2}" type="slidenum">
              <a:rPr lang="en-US" smtClean="0"/>
              <a:t>‹#›</a:t>
            </a:fld>
            <a:endParaRPr lang="en-US"/>
          </a:p>
        </p:txBody>
      </p:sp>
    </p:spTree>
    <p:extLst>
      <p:ext uri="{BB962C8B-B14F-4D97-AF65-F5344CB8AC3E}">
        <p14:creationId xmlns:p14="http://schemas.microsoft.com/office/powerpoint/2010/main" val="2185189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D35D2-F1EB-BAE2-AC91-7FFFD5C0AF7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B93697B-4FDF-BDF5-5396-BC018D0A59C3}"/>
              </a:ext>
            </a:extLst>
          </p:cNvPr>
          <p:cNvSpPr>
            <a:spLocks noGrp="1"/>
          </p:cNvSpPr>
          <p:nvPr>
            <p:ph type="dt" sz="half" idx="10"/>
          </p:nvPr>
        </p:nvSpPr>
        <p:spPr/>
        <p:txBody>
          <a:bodyPr/>
          <a:lstStyle/>
          <a:p>
            <a:fld id="{C4373A61-64E2-48D6-A3FC-7BDEBD30ADED}" type="datetimeFigureOut">
              <a:rPr lang="en-US" smtClean="0"/>
              <a:t>5/27/2025</a:t>
            </a:fld>
            <a:endParaRPr lang="en-US"/>
          </a:p>
        </p:txBody>
      </p:sp>
      <p:sp>
        <p:nvSpPr>
          <p:cNvPr id="4" name="Footer Placeholder 3">
            <a:extLst>
              <a:ext uri="{FF2B5EF4-FFF2-40B4-BE49-F238E27FC236}">
                <a16:creationId xmlns:a16="http://schemas.microsoft.com/office/drawing/2014/main" id="{3547AF7E-D975-5422-4905-9EA3F317E57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73F6DD2-3CB8-0004-5C52-FBC1D2689F67}"/>
              </a:ext>
            </a:extLst>
          </p:cNvPr>
          <p:cNvSpPr>
            <a:spLocks noGrp="1"/>
          </p:cNvSpPr>
          <p:nvPr>
            <p:ph type="sldNum" sz="quarter" idx="12"/>
          </p:nvPr>
        </p:nvSpPr>
        <p:spPr/>
        <p:txBody>
          <a:bodyPr/>
          <a:lstStyle/>
          <a:p>
            <a:fld id="{C1B8D7E5-EA97-4D16-9102-4FBF737EE7A2}" type="slidenum">
              <a:rPr lang="en-US" smtClean="0"/>
              <a:t>‹#›</a:t>
            </a:fld>
            <a:endParaRPr lang="en-US"/>
          </a:p>
        </p:txBody>
      </p:sp>
    </p:spTree>
    <p:extLst>
      <p:ext uri="{BB962C8B-B14F-4D97-AF65-F5344CB8AC3E}">
        <p14:creationId xmlns:p14="http://schemas.microsoft.com/office/powerpoint/2010/main" val="19487677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F55D040-8158-0A00-F284-5F942AA8F325}"/>
              </a:ext>
            </a:extLst>
          </p:cNvPr>
          <p:cNvSpPr>
            <a:spLocks noGrp="1"/>
          </p:cNvSpPr>
          <p:nvPr>
            <p:ph type="dt" sz="half" idx="10"/>
          </p:nvPr>
        </p:nvSpPr>
        <p:spPr/>
        <p:txBody>
          <a:bodyPr/>
          <a:lstStyle/>
          <a:p>
            <a:fld id="{C4373A61-64E2-48D6-A3FC-7BDEBD30ADED}" type="datetimeFigureOut">
              <a:rPr lang="en-US" smtClean="0"/>
              <a:t>5/27/2025</a:t>
            </a:fld>
            <a:endParaRPr lang="en-US"/>
          </a:p>
        </p:txBody>
      </p:sp>
      <p:sp>
        <p:nvSpPr>
          <p:cNvPr id="3" name="Footer Placeholder 2">
            <a:extLst>
              <a:ext uri="{FF2B5EF4-FFF2-40B4-BE49-F238E27FC236}">
                <a16:creationId xmlns:a16="http://schemas.microsoft.com/office/drawing/2014/main" id="{FA04A9E9-8703-9880-4E04-57A6E62B24C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389314A-D88F-8036-F588-3E29452C5858}"/>
              </a:ext>
            </a:extLst>
          </p:cNvPr>
          <p:cNvSpPr>
            <a:spLocks noGrp="1"/>
          </p:cNvSpPr>
          <p:nvPr>
            <p:ph type="sldNum" sz="quarter" idx="12"/>
          </p:nvPr>
        </p:nvSpPr>
        <p:spPr/>
        <p:txBody>
          <a:bodyPr/>
          <a:lstStyle/>
          <a:p>
            <a:fld id="{C1B8D7E5-EA97-4D16-9102-4FBF737EE7A2}" type="slidenum">
              <a:rPr lang="en-US" smtClean="0"/>
              <a:t>‹#›</a:t>
            </a:fld>
            <a:endParaRPr lang="en-US"/>
          </a:p>
        </p:txBody>
      </p:sp>
    </p:spTree>
    <p:extLst>
      <p:ext uri="{BB962C8B-B14F-4D97-AF65-F5344CB8AC3E}">
        <p14:creationId xmlns:p14="http://schemas.microsoft.com/office/powerpoint/2010/main" val="34594043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CC8B5-2F78-C8D6-C29A-D72D7A5A60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482DF1A-E479-953A-2310-F45DBBA7EAE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817509A-1945-BFBF-2191-35131912E2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C93EEEF-521E-3DB7-B8AE-1F1B586A5815}"/>
              </a:ext>
            </a:extLst>
          </p:cNvPr>
          <p:cNvSpPr>
            <a:spLocks noGrp="1"/>
          </p:cNvSpPr>
          <p:nvPr>
            <p:ph type="dt" sz="half" idx="10"/>
          </p:nvPr>
        </p:nvSpPr>
        <p:spPr/>
        <p:txBody>
          <a:bodyPr/>
          <a:lstStyle/>
          <a:p>
            <a:fld id="{C4373A61-64E2-48D6-A3FC-7BDEBD30ADED}" type="datetimeFigureOut">
              <a:rPr lang="en-US" smtClean="0"/>
              <a:t>5/27/2025</a:t>
            </a:fld>
            <a:endParaRPr lang="en-US"/>
          </a:p>
        </p:txBody>
      </p:sp>
      <p:sp>
        <p:nvSpPr>
          <p:cNvPr id="6" name="Footer Placeholder 5">
            <a:extLst>
              <a:ext uri="{FF2B5EF4-FFF2-40B4-BE49-F238E27FC236}">
                <a16:creationId xmlns:a16="http://schemas.microsoft.com/office/drawing/2014/main" id="{29ABC31F-4361-6D05-F166-354AC83E2EE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8E7EAA3-913F-7B88-A46C-AB8AC9EA210C}"/>
              </a:ext>
            </a:extLst>
          </p:cNvPr>
          <p:cNvSpPr>
            <a:spLocks noGrp="1"/>
          </p:cNvSpPr>
          <p:nvPr>
            <p:ph type="sldNum" sz="quarter" idx="12"/>
          </p:nvPr>
        </p:nvSpPr>
        <p:spPr/>
        <p:txBody>
          <a:bodyPr/>
          <a:lstStyle/>
          <a:p>
            <a:fld id="{C1B8D7E5-EA97-4D16-9102-4FBF737EE7A2}" type="slidenum">
              <a:rPr lang="en-US" smtClean="0"/>
              <a:t>‹#›</a:t>
            </a:fld>
            <a:endParaRPr lang="en-US"/>
          </a:p>
        </p:txBody>
      </p:sp>
    </p:spTree>
    <p:extLst>
      <p:ext uri="{BB962C8B-B14F-4D97-AF65-F5344CB8AC3E}">
        <p14:creationId xmlns:p14="http://schemas.microsoft.com/office/powerpoint/2010/main" val="27266437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2D25F-EF1D-4953-3D16-71466D99F2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E51881F-2CC8-F12D-844D-17E36214EE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064A357-07BF-5A22-9394-B2302D0D0F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F1796F9-0E6B-4667-C629-B01FA5124A29}"/>
              </a:ext>
            </a:extLst>
          </p:cNvPr>
          <p:cNvSpPr>
            <a:spLocks noGrp="1"/>
          </p:cNvSpPr>
          <p:nvPr>
            <p:ph type="dt" sz="half" idx="10"/>
          </p:nvPr>
        </p:nvSpPr>
        <p:spPr/>
        <p:txBody>
          <a:bodyPr/>
          <a:lstStyle/>
          <a:p>
            <a:fld id="{C4373A61-64E2-48D6-A3FC-7BDEBD30ADED}" type="datetimeFigureOut">
              <a:rPr lang="en-US" smtClean="0"/>
              <a:t>5/27/2025</a:t>
            </a:fld>
            <a:endParaRPr lang="en-US"/>
          </a:p>
        </p:txBody>
      </p:sp>
      <p:sp>
        <p:nvSpPr>
          <p:cNvPr id="6" name="Footer Placeholder 5">
            <a:extLst>
              <a:ext uri="{FF2B5EF4-FFF2-40B4-BE49-F238E27FC236}">
                <a16:creationId xmlns:a16="http://schemas.microsoft.com/office/drawing/2014/main" id="{34393208-2477-CF99-7061-13746AE6F6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B8003B2-D2B8-E4A9-67B7-4AE5741A0BD8}"/>
              </a:ext>
            </a:extLst>
          </p:cNvPr>
          <p:cNvSpPr>
            <a:spLocks noGrp="1"/>
          </p:cNvSpPr>
          <p:nvPr>
            <p:ph type="sldNum" sz="quarter" idx="12"/>
          </p:nvPr>
        </p:nvSpPr>
        <p:spPr/>
        <p:txBody>
          <a:bodyPr/>
          <a:lstStyle/>
          <a:p>
            <a:fld id="{C1B8D7E5-EA97-4D16-9102-4FBF737EE7A2}" type="slidenum">
              <a:rPr lang="en-US" smtClean="0"/>
              <a:t>‹#›</a:t>
            </a:fld>
            <a:endParaRPr lang="en-US"/>
          </a:p>
        </p:txBody>
      </p:sp>
    </p:spTree>
    <p:extLst>
      <p:ext uri="{BB962C8B-B14F-4D97-AF65-F5344CB8AC3E}">
        <p14:creationId xmlns:p14="http://schemas.microsoft.com/office/powerpoint/2010/main" val="618091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3BCEE1-C9B7-08E5-D96C-3A76228A80E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50C91FB-AC34-11EA-41C5-732655A6A31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48DD305-D8BF-7712-376E-5765186A8C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373A61-64E2-48D6-A3FC-7BDEBD30ADED}" type="datetimeFigureOut">
              <a:rPr lang="en-US" smtClean="0"/>
              <a:t>5/27/2025</a:t>
            </a:fld>
            <a:endParaRPr lang="en-US"/>
          </a:p>
        </p:txBody>
      </p:sp>
      <p:sp>
        <p:nvSpPr>
          <p:cNvPr id="5" name="Footer Placeholder 4">
            <a:extLst>
              <a:ext uri="{FF2B5EF4-FFF2-40B4-BE49-F238E27FC236}">
                <a16:creationId xmlns:a16="http://schemas.microsoft.com/office/drawing/2014/main" id="{BB6C2876-0A30-D0C7-FB70-7AFE93F378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2C0B30A-12B6-55E7-9297-A4C689E6BF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B8D7E5-EA97-4D16-9102-4FBF737EE7A2}" type="slidenum">
              <a:rPr lang="en-US" smtClean="0"/>
              <a:t>‹#›</a:t>
            </a:fld>
            <a:endParaRPr lang="en-US"/>
          </a:p>
        </p:txBody>
      </p:sp>
    </p:spTree>
    <p:extLst>
      <p:ext uri="{BB962C8B-B14F-4D97-AF65-F5344CB8AC3E}">
        <p14:creationId xmlns:p14="http://schemas.microsoft.com/office/powerpoint/2010/main" val="2087673586"/>
      </p:ext>
    </p:extLst>
  </p:cSld>
  <p:clrMap bg1="lt1" tx1="dk1" bg2="lt2" tx2="dk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22252" y="1772206"/>
            <a:ext cx="9792274" cy="843726"/>
          </a:xfrm>
        </p:spPr>
        <p:txBody>
          <a:bodyPr>
            <a:normAutofit fontScale="90000"/>
          </a:bodyPr>
          <a:lstStyle/>
          <a:p>
            <a:pPr algn="ctr"/>
            <a:r>
              <a:rPr lang="en-IN" sz="3200" b="1" kern="100" dirty="0">
                <a:latin typeface="Times New Roman" panose="02020603050405020304" pitchFamily="18" charset="0"/>
                <a:ea typeface="NSimSun" panose="02010609030101010101" pitchFamily="49" charset="-122"/>
                <a:cs typeface="Lucida Sans" panose="020B0602030504020204" pitchFamily="34" charset="0"/>
              </a:rPr>
              <a:t> </a:t>
            </a:r>
            <a:br>
              <a:rPr lang="en-IN" sz="3200" b="1" kern="100" dirty="0">
                <a:latin typeface="Times New Roman" panose="02020603050405020304" pitchFamily="18" charset="0"/>
                <a:ea typeface="NSimSun" panose="02010609030101010101" pitchFamily="49" charset="-122"/>
                <a:cs typeface="Lucida Sans" panose="020B0602030504020204" pitchFamily="34" charset="0"/>
              </a:rPr>
            </a:br>
            <a:br>
              <a:rPr lang="en-IN" sz="3200" b="1" kern="100" dirty="0">
                <a:latin typeface="Times New Roman" panose="02020603050405020304" pitchFamily="18" charset="0"/>
                <a:ea typeface="NSimSun" panose="02010609030101010101" pitchFamily="49" charset="-122"/>
                <a:cs typeface="Lucida Sans" panose="020B0602030504020204" pitchFamily="34" charset="0"/>
              </a:rPr>
            </a:br>
            <a:br>
              <a:rPr lang="en-IN" sz="3200" b="1" kern="100" dirty="0">
                <a:latin typeface="Times New Roman" panose="02020603050405020304" pitchFamily="18" charset="0"/>
                <a:ea typeface="NSimSun" panose="02010609030101010101" pitchFamily="49" charset="-122"/>
                <a:cs typeface="Lucida Sans" panose="020B0602030504020204" pitchFamily="34" charset="0"/>
              </a:rPr>
            </a:br>
            <a:br>
              <a:rPr lang="en-IN" sz="3200" b="1" kern="100" dirty="0">
                <a:latin typeface="Times New Roman" panose="02020603050405020304" pitchFamily="18" charset="0"/>
                <a:ea typeface="NSimSun" panose="02010609030101010101" pitchFamily="49" charset="-122"/>
                <a:cs typeface="Lucida Sans" panose="020B0602030504020204" pitchFamily="34" charset="0"/>
              </a:rPr>
            </a:br>
            <a:br>
              <a:rPr lang="en-IN" sz="3200" b="1" kern="100" dirty="0">
                <a:latin typeface="Times New Roman" panose="02020603050405020304" pitchFamily="18" charset="0"/>
                <a:ea typeface="NSimSun" panose="02010609030101010101" pitchFamily="49" charset="-122"/>
                <a:cs typeface="Lucida Sans" panose="020B0602030504020204" pitchFamily="34" charset="0"/>
              </a:rPr>
            </a:br>
            <a:br>
              <a:rPr lang="en-IN" sz="3200" b="1" kern="100" dirty="0">
                <a:latin typeface="Times New Roman" panose="02020603050405020304" pitchFamily="18" charset="0"/>
                <a:ea typeface="NSimSun" panose="02010609030101010101" pitchFamily="49" charset="-122"/>
                <a:cs typeface="Lucida Sans" panose="020B0602030504020204" pitchFamily="34" charset="0"/>
              </a:rPr>
            </a:br>
            <a:br>
              <a:rPr lang="en-IN" sz="3200" b="1" kern="100" dirty="0">
                <a:latin typeface="Times New Roman" panose="02020603050405020304" pitchFamily="18" charset="0"/>
                <a:ea typeface="NSimSun" panose="02010609030101010101" pitchFamily="49" charset="-122"/>
                <a:cs typeface="Lucida Sans" panose="020B0602030504020204" pitchFamily="34" charset="0"/>
              </a:rPr>
            </a:br>
            <a:br>
              <a:rPr lang="en-IN" sz="3200" b="1" kern="100" dirty="0">
                <a:latin typeface="Times New Roman" panose="02020603050405020304" pitchFamily="18" charset="0"/>
                <a:ea typeface="NSimSun" panose="02010609030101010101" pitchFamily="49" charset="-122"/>
                <a:cs typeface="Lucida Sans" panose="020B0602030504020204" pitchFamily="34" charset="0"/>
              </a:rPr>
            </a:br>
            <a:br>
              <a:rPr lang="en-IN" sz="3200" b="1" kern="100" dirty="0">
                <a:latin typeface="Times New Roman" panose="02020603050405020304" pitchFamily="18" charset="0"/>
                <a:ea typeface="NSimSun" panose="02010609030101010101" pitchFamily="49" charset="-122"/>
                <a:cs typeface="Lucida Sans" panose="020B0602030504020204" pitchFamily="34" charset="0"/>
              </a:rPr>
            </a:br>
            <a:br>
              <a:rPr lang="en-IN" sz="3200" b="1" kern="100" dirty="0">
                <a:latin typeface="Times New Roman" panose="02020603050405020304" pitchFamily="18" charset="0"/>
                <a:ea typeface="NSimSun" panose="02010609030101010101" pitchFamily="49" charset="-122"/>
                <a:cs typeface="Lucida Sans" panose="020B0602030504020204" pitchFamily="34" charset="0"/>
              </a:rPr>
            </a:br>
            <a:br>
              <a:rPr lang="en-IN" sz="3200" b="1" kern="100" dirty="0">
                <a:latin typeface="Times New Roman" panose="02020603050405020304" pitchFamily="18" charset="0"/>
                <a:ea typeface="NSimSun" panose="02010609030101010101" pitchFamily="49" charset="-122"/>
                <a:cs typeface="Lucida Sans" panose="020B0602030504020204" pitchFamily="34" charset="0"/>
              </a:rPr>
            </a:br>
            <a:br>
              <a:rPr lang="en-IN" sz="3200" b="1" kern="100" dirty="0">
                <a:latin typeface="Times New Roman" panose="02020603050405020304" pitchFamily="18" charset="0"/>
                <a:ea typeface="NSimSun" panose="02010609030101010101" pitchFamily="49" charset="-122"/>
                <a:cs typeface="Lucida Sans" panose="020B0602030504020204" pitchFamily="34" charset="0"/>
              </a:rPr>
            </a:br>
            <a:br>
              <a:rPr lang="en-IN" sz="3200" b="1" kern="100" dirty="0">
                <a:latin typeface="Times New Roman" panose="02020603050405020304" pitchFamily="18" charset="0"/>
                <a:ea typeface="NSimSun" panose="02010609030101010101" pitchFamily="49" charset="-122"/>
                <a:cs typeface="Lucida Sans" panose="020B0602030504020204" pitchFamily="34" charset="0"/>
              </a:rPr>
            </a:br>
            <a:br>
              <a:rPr lang="en-IN" sz="3200" b="1" kern="100" dirty="0">
                <a:latin typeface="Times New Roman" panose="02020603050405020304" pitchFamily="18" charset="0"/>
                <a:ea typeface="NSimSun" panose="02010609030101010101" pitchFamily="49" charset="-122"/>
                <a:cs typeface="Lucida Sans" panose="020B0602030504020204" pitchFamily="34" charset="0"/>
              </a:rPr>
            </a:br>
            <a:br>
              <a:rPr lang="en-IN" sz="3200" b="1" kern="100" dirty="0">
                <a:latin typeface="Times New Roman" panose="02020603050405020304" pitchFamily="18" charset="0"/>
                <a:ea typeface="NSimSun" panose="02010609030101010101" pitchFamily="49" charset="-122"/>
                <a:cs typeface="Lucida Sans" panose="020B0602030504020204" pitchFamily="34" charset="0"/>
              </a:rPr>
            </a:br>
            <a:br>
              <a:rPr lang="en-IN" sz="3200" b="1" kern="100" dirty="0">
                <a:latin typeface="Times New Roman" panose="02020603050405020304" pitchFamily="18" charset="0"/>
                <a:ea typeface="NSimSun" panose="02010609030101010101" pitchFamily="49" charset="-122"/>
                <a:cs typeface="Lucida Sans" panose="020B0602030504020204" pitchFamily="34" charset="0"/>
              </a:rPr>
            </a:br>
            <a:br>
              <a:rPr lang="en-IN" sz="3200" b="1" kern="100" dirty="0">
                <a:latin typeface="Times New Roman" panose="02020603050405020304" pitchFamily="18" charset="0"/>
                <a:ea typeface="NSimSun" panose="02010609030101010101" pitchFamily="49" charset="-122"/>
                <a:cs typeface="Lucida Sans" panose="020B0602030504020204" pitchFamily="34" charset="0"/>
              </a:rPr>
            </a:br>
            <a:br>
              <a:rPr lang="en-IN" sz="3200" b="1" kern="100" dirty="0">
                <a:latin typeface="Times New Roman" panose="02020603050405020304" pitchFamily="18" charset="0"/>
                <a:ea typeface="NSimSun" panose="02010609030101010101" pitchFamily="49" charset="-122"/>
                <a:cs typeface="Lucida Sans" panose="020B0602030504020204" pitchFamily="34" charset="0"/>
              </a:rPr>
            </a:br>
            <a:br>
              <a:rPr lang="en-IN" sz="3100" b="1" kern="100" dirty="0">
                <a:latin typeface="Times New Roman" panose="02020603050405020304" pitchFamily="18" charset="0"/>
                <a:ea typeface="NSimSun" panose="02010609030101010101" pitchFamily="49" charset="-122"/>
                <a:cs typeface="Times New Roman" panose="02020603050405020304" pitchFamily="18" charset="0"/>
              </a:rPr>
            </a:br>
            <a:br>
              <a:rPr lang="en-IN" sz="3100" b="1" kern="100" dirty="0">
                <a:latin typeface="Times New Roman" panose="02020603050405020304" pitchFamily="18" charset="0"/>
                <a:ea typeface="NSimSun" panose="02010609030101010101" pitchFamily="49" charset="-122"/>
                <a:cs typeface="Times New Roman" panose="02020603050405020304" pitchFamily="18" charset="0"/>
              </a:rPr>
            </a:br>
            <a:br>
              <a:rPr lang="en-IN" sz="3100" b="1" kern="100" dirty="0">
                <a:latin typeface="Times New Roman" panose="02020603050405020304" pitchFamily="18" charset="0"/>
                <a:ea typeface="NSimSun" panose="02010609030101010101" pitchFamily="49" charset="-122"/>
                <a:cs typeface="Times New Roman" panose="02020603050405020304" pitchFamily="18" charset="0"/>
              </a:rPr>
            </a:br>
            <a:br>
              <a:rPr lang="en-IN" sz="3100" b="1" kern="100" dirty="0">
                <a:latin typeface="Times New Roman" panose="02020603050405020304" pitchFamily="18" charset="0"/>
                <a:ea typeface="NSimSun" panose="02010609030101010101" pitchFamily="49" charset="-122"/>
                <a:cs typeface="Times New Roman" panose="02020603050405020304" pitchFamily="18" charset="0"/>
              </a:rPr>
            </a:br>
            <a:br>
              <a:rPr lang="en-IN" sz="3100" b="1" kern="100" dirty="0">
                <a:effectLst/>
                <a:latin typeface="Times New Roman" panose="02020603050405020304" pitchFamily="18" charset="0"/>
                <a:ea typeface="NSimSun" panose="02010609030101010101" pitchFamily="49" charset="-122"/>
                <a:cs typeface="Times New Roman" panose="02020603050405020304" pitchFamily="18" charset="0"/>
              </a:rPr>
            </a:br>
            <a:r>
              <a:rPr lang="en-IN" sz="2000" b="1" kern="100" dirty="0">
                <a:effectLst/>
                <a:latin typeface="Times New Roman" panose="02020603050405020304" pitchFamily="18" charset="0"/>
                <a:ea typeface="NSimSun" panose="02010609030101010101" pitchFamily="49" charset="-122"/>
                <a:cs typeface="Times New Roman" panose="02020603050405020304" pitchFamily="18" charset="0"/>
              </a:rPr>
              <a:t>                                                                                                                                      </a:t>
            </a:r>
            <a:endParaRPr lang="en-IN" sz="2000" kern="100" dirty="0">
              <a:effectLst/>
              <a:latin typeface="Times New Roman" panose="02020603050405020304" pitchFamily="18" charset="0"/>
              <a:ea typeface="NSimSun" panose="02010609030101010101" pitchFamily="49" charset="-122"/>
              <a:cs typeface="Times New Roman" panose="02020603050405020304" pitchFamily="18" charset="0"/>
            </a:endParaRPr>
          </a:p>
        </p:txBody>
      </p:sp>
      <p:sp>
        <p:nvSpPr>
          <p:cNvPr id="3" name="TextBox 2">
            <a:extLst>
              <a:ext uri="{FF2B5EF4-FFF2-40B4-BE49-F238E27FC236}">
                <a16:creationId xmlns:a16="http://schemas.microsoft.com/office/drawing/2014/main" id="{1D8B5D92-EBEA-6320-B8CE-208DB3EA1AA5}"/>
              </a:ext>
            </a:extLst>
          </p:cNvPr>
          <p:cNvSpPr txBox="1"/>
          <p:nvPr/>
        </p:nvSpPr>
        <p:spPr>
          <a:xfrm>
            <a:off x="764841" y="4793406"/>
            <a:ext cx="5019508" cy="861774"/>
          </a:xfrm>
          <a:prstGeom prst="rect">
            <a:avLst/>
          </a:prstGeom>
          <a:noFill/>
        </p:spPr>
        <p:txBody>
          <a:bodyPr wrap="square" rtlCol="0">
            <a:spAutoFit/>
          </a:bodyPr>
          <a:lstStyle/>
          <a:p>
            <a:r>
              <a:rPr lang="en-IN" sz="2500" dirty="0">
                <a:latin typeface="Arial" panose="020B0604020202020204" pitchFamily="34" charset="0"/>
                <a:cs typeface="Arial" panose="020B0604020202020204" pitchFamily="34" charset="0"/>
              </a:rPr>
              <a:t>GUIDE:</a:t>
            </a:r>
          </a:p>
          <a:p>
            <a:r>
              <a:rPr lang="en-IN" sz="2500" dirty="0">
                <a:latin typeface="Arial" panose="020B0604020202020204" pitchFamily="34" charset="0"/>
                <a:cs typeface="Arial" panose="020B0604020202020204" pitchFamily="34" charset="0"/>
              </a:rPr>
              <a:t>Ms. P. Lavanya – ASP/ECE</a:t>
            </a:r>
          </a:p>
        </p:txBody>
      </p:sp>
      <p:sp>
        <p:nvSpPr>
          <p:cNvPr id="4" name="TextBox 3">
            <a:extLst>
              <a:ext uri="{FF2B5EF4-FFF2-40B4-BE49-F238E27FC236}">
                <a16:creationId xmlns:a16="http://schemas.microsoft.com/office/drawing/2014/main" id="{307F1C4D-05F3-B5F7-E665-DC2D512EF1F3}"/>
              </a:ext>
            </a:extLst>
          </p:cNvPr>
          <p:cNvSpPr txBox="1"/>
          <p:nvPr/>
        </p:nvSpPr>
        <p:spPr>
          <a:xfrm>
            <a:off x="7582328" y="4485449"/>
            <a:ext cx="4241115" cy="1631216"/>
          </a:xfrm>
          <a:prstGeom prst="rect">
            <a:avLst/>
          </a:prstGeom>
          <a:noFill/>
        </p:spPr>
        <p:txBody>
          <a:bodyPr wrap="square" rtlCol="0">
            <a:spAutoFit/>
          </a:bodyPr>
          <a:lstStyle/>
          <a:p>
            <a:r>
              <a:rPr lang="en-IN" sz="2500" dirty="0">
                <a:latin typeface="Arial" panose="020B0604020202020204" pitchFamily="34" charset="0"/>
                <a:cs typeface="Arial" panose="020B0604020202020204" pitchFamily="34" charset="0"/>
              </a:rPr>
              <a:t>BY:</a:t>
            </a:r>
          </a:p>
          <a:p>
            <a:r>
              <a:rPr lang="en-IN" sz="2500" dirty="0">
                <a:latin typeface="Arial" panose="020B0604020202020204" pitchFamily="34" charset="0"/>
                <a:cs typeface="Arial" panose="020B0604020202020204" pitchFamily="34" charset="0"/>
              </a:rPr>
              <a:t>Kavya. A.J - 311621106013</a:t>
            </a:r>
          </a:p>
          <a:p>
            <a:r>
              <a:rPr lang="en-IN" sz="2500" dirty="0">
                <a:latin typeface="Arial" panose="020B0604020202020204" pitchFamily="34" charset="0"/>
                <a:cs typeface="Arial" panose="020B0604020202020204" pitchFamily="34" charset="0"/>
              </a:rPr>
              <a:t>Neha. L  - 311621106022</a:t>
            </a:r>
          </a:p>
          <a:p>
            <a:r>
              <a:rPr lang="en-IN" sz="2500" dirty="0">
                <a:latin typeface="Arial" panose="020B0604020202020204" pitchFamily="34" charset="0"/>
                <a:cs typeface="Arial" panose="020B0604020202020204" pitchFamily="34" charset="0"/>
              </a:rPr>
              <a:t>Priya. R - 311621106026</a:t>
            </a:r>
          </a:p>
        </p:txBody>
      </p:sp>
      <p:sp>
        <p:nvSpPr>
          <p:cNvPr id="6" name="TextBox 5">
            <a:extLst>
              <a:ext uri="{FF2B5EF4-FFF2-40B4-BE49-F238E27FC236}">
                <a16:creationId xmlns:a16="http://schemas.microsoft.com/office/drawing/2014/main" id="{101E2A3E-3598-96A7-F57A-424B76A77FEA}"/>
              </a:ext>
            </a:extLst>
          </p:cNvPr>
          <p:cNvSpPr txBox="1"/>
          <p:nvPr/>
        </p:nvSpPr>
        <p:spPr>
          <a:xfrm>
            <a:off x="532699" y="1334789"/>
            <a:ext cx="11126601" cy="2369880"/>
          </a:xfrm>
          <a:prstGeom prst="rect">
            <a:avLst/>
          </a:prstGeom>
          <a:noFill/>
        </p:spPr>
        <p:txBody>
          <a:bodyPr wrap="square" rtlCol="0">
            <a:spAutoFit/>
          </a:bodyPr>
          <a:lstStyle/>
          <a:p>
            <a:pPr algn="ctr"/>
            <a:br>
              <a:rPr lang="en-IN" sz="2400" b="1" kern="100" dirty="0">
                <a:latin typeface="Arial" panose="020B0604020202020204" pitchFamily="34" charset="0"/>
                <a:ea typeface="NSimSun" panose="02010609030101010101" pitchFamily="49" charset="-122"/>
                <a:cs typeface="Arial" panose="020B0604020202020204" pitchFamily="34" charset="0"/>
              </a:rPr>
            </a:br>
            <a:r>
              <a:rPr lang="en-US" sz="4400" b="1" kern="100" dirty="0">
                <a:effectLst/>
                <a:latin typeface="Arial" panose="020B0604020202020204" pitchFamily="34" charset="0"/>
                <a:ea typeface="NSimSun" panose="02010609030101010101" pitchFamily="49" charset="-122"/>
                <a:cs typeface="Arial" panose="020B0604020202020204" pitchFamily="34" charset="0"/>
              </a:rPr>
              <a:t>SMART ASSISTIVE ATM SYSTEM FOR</a:t>
            </a:r>
          </a:p>
          <a:p>
            <a:pPr algn="ctr"/>
            <a:r>
              <a:rPr lang="en-US" sz="4400" b="1" kern="100" dirty="0">
                <a:effectLst/>
                <a:latin typeface="Arial" panose="020B0604020202020204" pitchFamily="34" charset="0"/>
                <a:ea typeface="NSimSun" panose="02010609030101010101" pitchFamily="49" charset="-122"/>
                <a:cs typeface="Arial" panose="020B0604020202020204" pitchFamily="34" charset="0"/>
              </a:rPr>
              <a:t>BLIND AND VISUALLY IMPAIRED USERS</a:t>
            </a:r>
            <a:br>
              <a:rPr lang="en-IN" sz="1800" b="1" kern="100" dirty="0">
                <a:latin typeface="Times New Roman" panose="02020603050405020304" pitchFamily="18" charset="0"/>
                <a:ea typeface="NSimSun" panose="02010609030101010101" pitchFamily="49" charset="-122"/>
                <a:cs typeface="Times New Roman" panose="02020603050405020304" pitchFamily="18" charset="0"/>
              </a:rPr>
            </a:br>
            <a:br>
              <a:rPr lang="en-IN" sz="1800" b="1" kern="100" dirty="0">
                <a:latin typeface="Times New Roman" panose="02020603050405020304" pitchFamily="18" charset="0"/>
                <a:ea typeface="NSimSun" panose="02010609030101010101" pitchFamily="49" charset="-122"/>
                <a:cs typeface="Times New Roman" panose="02020603050405020304" pitchFamily="18" charset="0"/>
              </a:rPr>
            </a:br>
            <a:endParaRPr lang="en-IN" dirty="0"/>
          </a:p>
        </p:txBody>
      </p:sp>
    </p:spTree>
    <p:extLst>
      <p:ext uri="{BB962C8B-B14F-4D97-AF65-F5344CB8AC3E}">
        <p14:creationId xmlns:p14="http://schemas.microsoft.com/office/powerpoint/2010/main" val="9806342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Canvas 1969348768">
            <a:extLst>
              <a:ext uri="{FF2B5EF4-FFF2-40B4-BE49-F238E27FC236}">
                <a16:creationId xmlns:a16="http://schemas.microsoft.com/office/drawing/2014/main" id="{783DECA2-3FF1-A2C3-9EC4-68797975C3D2}"/>
              </a:ext>
            </a:extLst>
          </p:cNvPr>
          <p:cNvGrpSpPr/>
          <p:nvPr/>
        </p:nvGrpSpPr>
        <p:grpSpPr>
          <a:xfrm>
            <a:off x="3882324" y="337522"/>
            <a:ext cx="6834838" cy="6182955"/>
            <a:chOff x="0" y="0"/>
            <a:chExt cx="5943600" cy="3895725"/>
          </a:xfrm>
        </p:grpSpPr>
        <p:sp>
          <p:nvSpPr>
            <p:cNvPr id="4" name="Rectangle 3">
              <a:extLst>
                <a:ext uri="{FF2B5EF4-FFF2-40B4-BE49-F238E27FC236}">
                  <a16:creationId xmlns:a16="http://schemas.microsoft.com/office/drawing/2014/main" id="{ADD3D883-9ACA-E974-46C0-71CDD81D8A70}"/>
                </a:ext>
              </a:extLst>
            </p:cNvPr>
            <p:cNvSpPr/>
            <p:nvPr/>
          </p:nvSpPr>
          <p:spPr>
            <a:xfrm>
              <a:off x="0" y="0"/>
              <a:ext cx="5943600" cy="3895725"/>
            </a:xfrm>
            <a:prstGeom prst="rect">
              <a:avLst/>
            </a:prstGeom>
            <a:noFill/>
          </p:spPr>
          <p:txBody>
            <a:bodyPr/>
            <a:lstStyle/>
            <a:p>
              <a:endParaRPr lang="en-IN"/>
            </a:p>
          </p:txBody>
        </p:sp>
        <p:sp>
          <p:nvSpPr>
            <p:cNvPr id="6" name="Rectangle 5">
              <a:extLst>
                <a:ext uri="{FF2B5EF4-FFF2-40B4-BE49-F238E27FC236}">
                  <a16:creationId xmlns:a16="http://schemas.microsoft.com/office/drawing/2014/main" id="{1C32FC75-B9FA-7F6A-ABE3-1119CF4B169F}"/>
                </a:ext>
              </a:extLst>
            </p:cNvPr>
            <p:cNvSpPr>
              <a:spLocks noChangeArrowheads="1"/>
            </p:cNvSpPr>
            <p:nvPr/>
          </p:nvSpPr>
          <p:spPr bwMode="auto">
            <a:xfrm>
              <a:off x="2069514" y="893532"/>
              <a:ext cx="1435009" cy="2851771"/>
            </a:xfrm>
            <a:prstGeom prst="rect">
              <a:avLst/>
            </a:prstGeom>
            <a:solidFill>
              <a:srgbClr val="FFFFFF"/>
            </a:solidFill>
            <a:ln w="25400">
              <a:solidFill>
                <a:srgbClr val="000000"/>
              </a:solidFill>
              <a:miter lim="800000"/>
              <a:headEnd/>
              <a:tailEnd/>
            </a:ln>
          </p:spPr>
          <p:txBody>
            <a:bodyPr rot="0" vert="horz" wrap="square" lIns="91440" tIns="45720" rIns="91440" bIns="45720" anchor="ctr" anchorCtr="0" upright="1">
              <a:noAutofit/>
            </a:bodyPr>
            <a:lstStyle/>
            <a:p>
              <a:pPr algn="ctr">
                <a:lnSpc>
                  <a:spcPct val="115000"/>
                </a:lnSpc>
                <a:spcAft>
                  <a:spcPts val="1000"/>
                </a:spcAft>
              </a:pPr>
              <a:r>
                <a:rPr lang="en-US" sz="16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ARDUINO MEGA</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11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2B230DA3-EBD6-D26A-553B-5C6667F8C654}"/>
                </a:ext>
              </a:extLst>
            </p:cNvPr>
            <p:cNvSpPr>
              <a:spLocks noChangeArrowheads="1"/>
            </p:cNvSpPr>
            <p:nvPr/>
          </p:nvSpPr>
          <p:spPr bwMode="auto">
            <a:xfrm>
              <a:off x="1782412" y="9"/>
              <a:ext cx="1981213" cy="620416"/>
            </a:xfrm>
            <a:prstGeom prst="rect">
              <a:avLst/>
            </a:prstGeom>
            <a:solidFill>
              <a:srgbClr val="FFFFFF"/>
            </a:solidFill>
            <a:ln w="25400">
              <a:solidFill>
                <a:srgbClr val="000000"/>
              </a:solidFill>
              <a:miter lim="800000"/>
              <a:headEnd/>
              <a:tailEnd/>
            </a:ln>
          </p:spPr>
          <p:txBody>
            <a:bodyPr rot="0" vert="horz" wrap="square" lIns="91440" tIns="45720" rIns="91440" bIns="45720" anchor="ctr" anchorCtr="0" upright="1">
              <a:noAutofit/>
            </a:bodyPr>
            <a:lstStyle/>
            <a:p>
              <a:pPr algn="ctr">
                <a:lnSpc>
                  <a:spcPct val="115000"/>
                </a:lnSpc>
                <a:spcAft>
                  <a:spcPts val="1000"/>
                </a:spcAft>
              </a:pPr>
              <a:r>
                <a:rPr lang="en-US" sz="11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POWER SUPPLY</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32CE6C73-42E5-49CB-290C-318211D90A7E}"/>
                </a:ext>
              </a:extLst>
            </p:cNvPr>
            <p:cNvSpPr>
              <a:spLocks noChangeArrowheads="1"/>
            </p:cNvSpPr>
            <p:nvPr/>
          </p:nvSpPr>
          <p:spPr bwMode="auto">
            <a:xfrm>
              <a:off x="167101" y="1002134"/>
              <a:ext cx="1435009" cy="737818"/>
            </a:xfrm>
            <a:prstGeom prst="rect">
              <a:avLst/>
            </a:prstGeom>
            <a:solidFill>
              <a:srgbClr val="FFFFFF"/>
            </a:solidFill>
            <a:ln w="25400">
              <a:solidFill>
                <a:srgbClr val="000000"/>
              </a:solidFill>
              <a:miter lim="800000"/>
              <a:headEnd/>
              <a:tailEnd/>
            </a:ln>
          </p:spPr>
          <p:txBody>
            <a:bodyPr rot="0" vert="horz" wrap="square" lIns="91440" tIns="45720" rIns="91440" bIns="45720" anchor="ctr" anchorCtr="0" upright="1">
              <a:noAutofit/>
            </a:bodyPr>
            <a:lstStyle/>
            <a:p>
              <a:pPr>
                <a:lnSpc>
                  <a:spcPct val="115000"/>
                </a:lnSpc>
                <a:spcAft>
                  <a:spcPts val="1000"/>
                </a:spcAft>
              </a:pPr>
              <a:r>
                <a:rPr lang="en-US" sz="1200" b="1" dirty="0">
                  <a:solidFill>
                    <a:srgbClr val="000000"/>
                  </a:solidFill>
                  <a:effectLst/>
                  <a:latin typeface="Times New Roman" panose="02020603050405020304" pitchFamily="18" charset="0"/>
                  <a:ea typeface="Calibri" panose="020F0502020204030204" pitchFamily="34" charset="0"/>
                </a:rPr>
                <a:t>   SERVO MOTOR</a:t>
              </a:r>
              <a:endParaRPr lang="en-IN" sz="1200" dirty="0">
                <a:effectLst/>
                <a:latin typeface="Times New Roman" panose="02020603050405020304" pitchFamily="18" charset="0"/>
                <a:ea typeface="Times New Roman" panose="02020603050405020304" pitchFamily="18" charset="0"/>
              </a:endParaRPr>
            </a:p>
            <a:p>
              <a:pPr>
                <a:lnSpc>
                  <a:spcPct val="115000"/>
                </a:lnSpc>
                <a:spcAft>
                  <a:spcPts val="1000"/>
                </a:spcAft>
              </a:pPr>
              <a:r>
                <a:rPr lang="en-US" sz="1200" b="1" dirty="0">
                  <a:solidFill>
                    <a:srgbClr val="000000"/>
                  </a:solidFill>
                  <a:effectLst/>
                  <a:latin typeface="Times New Roman" panose="02020603050405020304" pitchFamily="18" charset="0"/>
                  <a:ea typeface="Calibri" panose="020F0502020204030204" pitchFamily="34" charset="0"/>
                </a:rPr>
                <a:t>              (</a:t>
              </a:r>
              <a:r>
                <a:rPr lang="en-US" sz="1200" b="1" dirty="0">
                  <a:solidFill>
                    <a:srgbClr val="000000"/>
                  </a:solidFill>
                  <a:latin typeface="Times New Roman" panose="02020603050405020304" pitchFamily="18" charset="0"/>
                  <a:ea typeface="Calibri" panose="020F0502020204030204" pitchFamily="34" charset="0"/>
                </a:rPr>
                <a:t>6</a:t>
              </a:r>
              <a:r>
                <a:rPr lang="en-US" sz="1200" b="1" dirty="0">
                  <a:solidFill>
                    <a:srgbClr val="000000"/>
                  </a:solidFill>
                  <a:effectLst/>
                  <a:latin typeface="Times New Roman" panose="02020603050405020304" pitchFamily="18" charset="0"/>
                  <a:ea typeface="Calibri" panose="020F0502020204030204" pitchFamily="34" charset="0"/>
                </a:rPr>
                <a:t>)</a:t>
              </a:r>
              <a:endParaRPr lang="en-IN" sz="1200" dirty="0">
                <a:effectLst/>
                <a:latin typeface="Times New Roman" panose="02020603050405020304" pitchFamily="18" charset="0"/>
                <a:ea typeface="Times New Roman" panose="02020603050405020304" pitchFamily="18" charset="0"/>
              </a:endParaRPr>
            </a:p>
          </p:txBody>
        </p:sp>
        <p:sp>
          <p:nvSpPr>
            <p:cNvPr id="9" name="Rectangle 8">
              <a:extLst>
                <a:ext uri="{FF2B5EF4-FFF2-40B4-BE49-F238E27FC236}">
                  <a16:creationId xmlns:a16="http://schemas.microsoft.com/office/drawing/2014/main" id="{B397865D-582B-3F46-4786-1D72074D1022}"/>
                </a:ext>
              </a:extLst>
            </p:cNvPr>
            <p:cNvSpPr>
              <a:spLocks noChangeArrowheads="1"/>
            </p:cNvSpPr>
            <p:nvPr/>
          </p:nvSpPr>
          <p:spPr bwMode="auto">
            <a:xfrm>
              <a:off x="4046426" y="972134"/>
              <a:ext cx="1280508" cy="375809"/>
            </a:xfrm>
            <a:prstGeom prst="rect">
              <a:avLst/>
            </a:prstGeom>
            <a:solidFill>
              <a:srgbClr val="FFFFFF"/>
            </a:solidFill>
            <a:ln w="25400">
              <a:solidFill>
                <a:srgbClr val="000000"/>
              </a:solidFill>
              <a:miter lim="800000"/>
              <a:headEnd/>
              <a:tailEnd/>
            </a:ln>
          </p:spPr>
          <p:txBody>
            <a:bodyPr rot="0" vert="horz" wrap="square" lIns="91440" tIns="45720" rIns="91440" bIns="45720" anchor="ctr" anchorCtr="0" upright="1">
              <a:noAutofit/>
            </a:bodyPr>
            <a:lstStyle/>
            <a:p>
              <a:pPr algn="ctr">
                <a:lnSpc>
                  <a:spcPct val="115000"/>
                </a:lnSpc>
                <a:spcAft>
                  <a:spcPts val="1000"/>
                </a:spcAft>
              </a:pPr>
              <a:r>
                <a:rPr lang="en-US" sz="1200" b="1" dirty="0">
                  <a:solidFill>
                    <a:srgbClr val="000000"/>
                  </a:solidFill>
                  <a:effectLst/>
                  <a:latin typeface="Times New Roman" panose="02020603050405020304" pitchFamily="18" charset="0"/>
                  <a:ea typeface="Calibri" panose="020F0502020204030204" pitchFamily="34" charset="0"/>
                </a:rPr>
                <a:t>LCD </a:t>
              </a:r>
              <a:endParaRPr lang="en-IN" sz="1200" dirty="0">
                <a:effectLst/>
                <a:latin typeface="Times New Roman" panose="02020603050405020304" pitchFamily="18" charset="0"/>
                <a:ea typeface="Times New Roman" panose="02020603050405020304" pitchFamily="18" charset="0"/>
              </a:endParaRPr>
            </a:p>
          </p:txBody>
        </p:sp>
        <p:cxnSp>
          <p:nvCxnSpPr>
            <p:cNvPr id="10" name="Straight Arrow Connector 9">
              <a:extLst>
                <a:ext uri="{FF2B5EF4-FFF2-40B4-BE49-F238E27FC236}">
                  <a16:creationId xmlns:a16="http://schemas.microsoft.com/office/drawing/2014/main" id="{846B50EA-14D3-EF1C-305C-71B12CE65DCD}"/>
                </a:ext>
              </a:extLst>
            </p:cNvPr>
            <p:cNvCxnSpPr>
              <a:cxnSpLocks noChangeShapeType="1"/>
            </p:cNvCxnSpPr>
            <p:nvPr/>
          </p:nvCxnSpPr>
          <p:spPr bwMode="auto">
            <a:xfrm>
              <a:off x="3523523" y="1159938"/>
              <a:ext cx="522903" cy="100"/>
            </a:xfrm>
            <a:prstGeom prst="straightConnector1">
              <a:avLst/>
            </a:prstGeom>
            <a:noFill/>
            <a:ln w="25400">
              <a:solidFill>
                <a:srgbClr val="000000"/>
              </a:solidFill>
              <a:round/>
              <a:headEnd/>
              <a:tailEnd type="arrow" w="med" len="med"/>
            </a:ln>
            <a:effectLst>
              <a:outerShdw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11" name="Straight Arrow Connector 10">
              <a:extLst>
                <a:ext uri="{FF2B5EF4-FFF2-40B4-BE49-F238E27FC236}">
                  <a16:creationId xmlns:a16="http://schemas.microsoft.com/office/drawing/2014/main" id="{39FA2EE9-6179-FAF0-B1FE-3CD118B0E792}"/>
                </a:ext>
              </a:extLst>
            </p:cNvPr>
            <p:cNvCxnSpPr>
              <a:cxnSpLocks noChangeShapeType="1"/>
            </p:cNvCxnSpPr>
            <p:nvPr/>
          </p:nvCxnSpPr>
          <p:spPr bwMode="auto">
            <a:xfrm>
              <a:off x="1601810" y="1381944"/>
              <a:ext cx="467703" cy="0"/>
            </a:xfrm>
            <a:prstGeom prst="straightConnector1">
              <a:avLst/>
            </a:prstGeom>
            <a:noFill/>
            <a:ln w="25400">
              <a:solidFill>
                <a:srgbClr val="000000"/>
              </a:solidFill>
              <a:round/>
              <a:headEnd/>
              <a:tailEnd type="arrow" w="med" len="med"/>
            </a:ln>
            <a:effectLst>
              <a:outerShdw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12" name="Straight Arrow Connector 11">
              <a:extLst>
                <a:ext uri="{FF2B5EF4-FFF2-40B4-BE49-F238E27FC236}">
                  <a16:creationId xmlns:a16="http://schemas.microsoft.com/office/drawing/2014/main" id="{BD212D01-2C5B-701C-3DA2-386D6E727A82}"/>
                </a:ext>
              </a:extLst>
            </p:cNvPr>
            <p:cNvCxnSpPr>
              <a:cxnSpLocks noChangeShapeType="1"/>
            </p:cNvCxnSpPr>
            <p:nvPr/>
          </p:nvCxnSpPr>
          <p:spPr bwMode="auto">
            <a:xfrm>
              <a:off x="2785418" y="620625"/>
              <a:ext cx="1500" cy="273207"/>
            </a:xfrm>
            <a:prstGeom prst="straightConnector1">
              <a:avLst/>
            </a:prstGeom>
            <a:noFill/>
            <a:ln w="25400">
              <a:solidFill>
                <a:srgbClr val="000000"/>
              </a:solidFill>
              <a:round/>
              <a:headEnd/>
              <a:tailEnd type="arrow" w="med" len="med"/>
            </a:ln>
            <a:effectLst>
              <a:outerShdw dist="20000" dir="5400000" rotWithShape="0">
                <a:srgbClr val="000000">
                  <a:alpha val="37999"/>
                </a:srgbClr>
              </a:outerShdw>
            </a:effectLst>
            <a:extLst>
              <a:ext uri="{909E8E84-426E-40DD-AFC4-6F175D3DCCD1}">
                <a14:hiddenFill xmlns:a14="http://schemas.microsoft.com/office/drawing/2010/main">
                  <a:noFill/>
                </a14:hiddenFill>
              </a:ext>
            </a:extLst>
          </p:spPr>
        </p:cxnSp>
        <p:cxnSp>
          <p:nvCxnSpPr>
            <p:cNvPr id="13" name="Straight Arrow Connector 12">
              <a:extLst>
                <a:ext uri="{FF2B5EF4-FFF2-40B4-BE49-F238E27FC236}">
                  <a16:creationId xmlns:a16="http://schemas.microsoft.com/office/drawing/2014/main" id="{78909DB0-62B4-120E-809E-25FC943E1B1B}"/>
                </a:ext>
              </a:extLst>
            </p:cNvPr>
            <p:cNvCxnSpPr>
              <a:cxnSpLocks noChangeShapeType="1"/>
            </p:cNvCxnSpPr>
            <p:nvPr/>
          </p:nvCxnSpPr>
          <p:spPr bwMode="auto">
            <a:xfrm>
              <a:off x="1624253" y="2944138"/>
              <a:ext cx="467403" cy="100"/>
            </a:xfrm>
            <a:prstGeom prst="straightConnector1">
              <a:avLst/>
            </a:prstGeom>
            <a:noFill/>
            <a:ln w="25400">
              <a:solidFill>
                <a:srgbClr val="000000"/>
              </a:solidFill>
              <a:round/>
              <a:headEnd/>
              <a:tailEnd type="arrow" w="med" len="med"/>
            </a:ln>
            <a:effectLst>
              <a:outerShdw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4" name="Rectangle 13">
              <a:extLst>
                <a:ext uri="{FF2B5EF4-FFF2-40B4-BE49-F238E27FC236}">
                  <a16:creationId xmlns:a16="http://schemas.microsoft.com/office/drawing/2014/main" id="{B09AB961-093F-9325-7C80-5BAAA294A296}"/>
                </a:ext>
              </a:extLst>
            </p:cNvPr>
            <p:cNvSpPr>
              <a:spLocks noChangeArrowheads="1"/>
            </p:cNvSpPr>
            <p:nvPr/>
          </p:nvSpPr>
          <p:spPr bwMode="auto">
            <a:xfrm>
              <a:off x="692" y="1873783"/>
              <a:ext cx="1587072" cy="730218"/>
            </a:xfrm>
            <a:prstGeom prst="rect">
              <a:avLst/>
            </a:prstGeom>
            <a:solidFill>
              <a:srgbClr val="FFFFFF"/>
            </a:solidFill>
            <a:ln w="25400">
              <a:solidFill>
                <a:srgbClr val="000000"/>
              </a:solidFill>
              <a:miter lim="800000"/>
              <a:headEnd/>
              <a:tailEnd/>
            </a:ln>
          </p:spPr>
          <p:txBody>
            <a:bodyPr rot="0" vert="horz" wrap="square" lIns="91440" tIns="45720" rIns="91440" bIns="45720" anchor="ctr" anchorCtr="0" upright="1">
              <a:noAutofit/>
            </a:bodyPr>
            <a:lstStyle/>
            <a:p>
              <a:pPr>
                <a:lnSpc>
                  <a:spcPct val="115000"/>
                </a:lnSpc>
                <a:spcAft>
                  <a:spcPts val="1000"/>
                </a:spcAft>
              </a:pPr>
              <a:r>
                <a:rPr lang="en-US" sz="1200" b="1" dirty="0">
                  <a:solidFill>
                    <a:srgbClr val="000000"/>
                  </a:solidFill>
                  <a:effectLst/>
                  <a:latin typeface="Times New Roman" panose="02020603050405020304" pitchFamily="18" charset="0"/>
                  <a:ea typeface="Times New Roman" panose="02020603050405020304" pitchFamily="18" charset="0"/>
                </a:rPr>
                <a:t>   PUSH BUTTON (11)  </a:t>
              </a:r>
              <a:endParaRPr lang="en-IN" sz="1200" dirty="0">
                <a:effectLst/>
                <a:latin typeface="Times New Roman" panose="02020603050405020304" pitchFamily="18" charset="0"/>
                <a:ea typeface="Times New Roman" panose="02020603050405020304" pitchFamily="18" charset="0"/>
              </a:endParaRPr>
            </a:p>
          </p:txBody>
        </p:sp>
        <p:cxnSp>
          <p:nvCxnSpPr>
            <p:cNvPr id="15" name="Straight Arrow Connector 14">
              <a:extLst>
                <a:ext uri="{FF2B5EF4-FFF2-40B4-BE49-F238E27FC236}">
                  <a16:creationId xmlns:a16="http://schemas.microsoft.com/office/drawing/2014/main" id="{69EA8932-5AAD-FCB5-8228-BA77F41A7357}"/>
                </a:ext>
              </a:extLst>
            </p:cNvPr>
            <p:cNvCxnSpPr>
              <a:cxnSpLocks noChangeShapeType="1"/>
            </p:cNvCxnSpPr>
            <p:nvPr/>
          </p:nvCxnSpPr>
          <p:spPr bwMode="auto">
            <a:xfrm>
              <a:off x="1597010" y="2197864"/>
              <a:ext cx="467403" cy="100"/>
            </a:xfrm>
            <a:prstGeom prst="straightConnector1">
              <a:avLst/>
            </a:prstGeom>
            <a:noFill/>
            <a:ln w="25400">
              <a:solidFill>
                <a:srgbClr val="000000"/>
              </a:solidFill>
              <a:round/>
              <a:headEnd/>
              <a:tailEnd type="arrow" w="med" len="med"/>
            </a:ln>
            <a:effectLst>
              <a:outerShdw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6" name="Rectangle 15">
              <a:extLst>
                <a:ext uri="{FF2B5EF4-FFF2-40B4-BE49-F238E27FC236}">
                  <a16:creationId xmlns:a16="http://schemas.microsoft.com/office/drawing/2014/main" id="{4069C87E-FF26-CCB3-5CDD-5D02EDA6F7F6}"/>
                </a:ext>
              </a:extLst>
            </p:cNvPr>
            <p:cNvSpPr>
              <a:spLocks noChangeArrowheads="1"/>
            </p:cNvSpPr>
            <p:nvPr/>
          </p:nvSpPr>
          <p:spPr bwMode="auto">
            <a:xfrm>
              <a:off x="66431" y="3311801"/>
              <a:ext cx="1549410" cy="380410"/>
            </a:xfrm>
            <a:prstGeom prst="rect">
              <a:avLst/>
            </a:prstGeom>
            <a:solidFill>
              <a:srgbClr val="FFFFFF"/>
            </a:solidFill>
            <a:ln w="25400">
              <a:solidFill>
                <a:srgbClr val="000000"/>
              </a:solidFill>
              <a:miter lim="800000"/>
              <a:headEnd/>
              <a:tailEnd/>
            </a:ln>
          </p:spPr>
          <p:txBody>
            <a:bodyPr rot="0" vert="horz" wrap="square" lIns="91440" tIns="45720" rIns="91440" bIns="45720" anchor="ctr" anchorCtr="0" upright="1">
              <a:noAutofit/>
            </a:bodyPr>
            <a:lstStyle/>
            <a:p>
              <a:pPr algn="ctr">
                <a:lnSpc>
                  <a:spcPct val="115000"/>
                </a:lnSpc>
                <a:spcAft>
                  <a:spcPts val="1000"/>
                </a:spcAft>
              </a:pPr>
              <a:r>
                <a:rPr lang="en-US" sz="1200" b="1" dirty="0">
                  <a:solidFill>
                    <a:srgbClr val="000000"/>
                  </a:solidFill>
                  <a:effectLst/>
                  <a:latin typeface="Times New Roman" panose="02020603050405020304" pitchFamily="18" charset="0"/>
                  <a:ea typeface="Calibri" panose="020F0502020204030204" pitchFamily="34" charset="0"/>
                </a:rPr>
                <a:t>OPEN CV </a:t>
              </a:r>
              <a:endParaRPr lang="en-IN" sz="1200" dirty="0">
                <a:latin typeface="Times New Roman" panose="02020603050405020304" pitchFamily="18" charset="0"/>
                <a:ea typeface="Calibri" panose="020F0502020204030204" pitchFamily="34" charset="0"/>
              </a:endParaRPr>
            </a:p>
            <a:p>
              <a:pPr algn="ctr">
                <a:lnSpc>
                  <a:spcPct val="115000"/>
                </a:lnSpc>
                <a:spcAft>
                  <a:spcPts val="1000"/>
                </a:spcAft>
              </a:pPr>
              <a:r>
                <a:rPr lang="en-US" sz="1200" b="1" dirty="0">
                  <a:solidFill>
                    <a:srgbClr val="000000"/>
                  </a:solidFill>
                  <a:effectLst/>
                  <a:latin typeface="Times New Roman" panose="02020603050405020304" pitchFamily="18" charset="0"/>
                  <a:ea typeface="Calibri" panose="020F0502020204030204" pitchFamily="34" charset="0"/>
                </a:rPr>
                <a:t>(Face detection)</a:t>
              </a:r>
              <a:endParaRPr lang="en-IN" sz="1200" dirty="0">
                <a:effectLst/>
                <a:latin typeface="Times New Roman" panose="02020603050405020304" pitchFamily="18" charset="0"/>
                <a:ea typeface="Times New Roman" panose="02020603050405020304" pitchFamily="18" charset="0"/>
              </a:endParaRPr>
            </a:p>
          </p:txBody>
        </p:sp>
        <p:sp>
          <p:nvSpPr>
            <p:cNvPr id="17" name="Rectangle 16">
              <a:extLst>
                <a:ext uri="{FF2B5EF4-FFF2-40B4-BE49-F238E27FC236}">
                  <a16:creationId xmlns:a16="http://schemas.microsoft.com/office/drawing/2014/main" id="{6C9095B8-DCD9-D7B2-12A9-E5276F08669E}"/>
                </a:ext>
              </a:extLst>
            </p:cNvPr>
            <p:cNvSpPr>
              <a:spLocks noChangeArrowheads="1"/>
            </p:cNvSpPr>
            <p:nvPr/>
          </p:nvSpPr>
          <p:spPr bwMode="auto">
            <a:xfrm>
              <a:off x="4027726" y="2002459"/>
              <a:ext cx="1280108" cy="483612"/>
            </a:xfrm>
            <a:prstGeom prst="rect">
              <a:avLst/>
            </a:prstGeom>
            <a:solidFill>
              <a:srgbClr val="FFFFFF"/>
            </a:solidFill>
            <a:ln w="25400">
              <a:solidFill>
                <a:srgbClr val="000000"/>
              </a:solidFill>
              <a:miter lim="800000"/>
              <a:headEnd/>
              <a:tailEnd/>
            </a:ln>
          </p:spPr>
          <p:txBody>
            <a:bodyPr rot="0" vert="horz" wrap="square" lIns="91440" tIns="45720" rIns="91440" bIns="45720" anchor="ctr" anchorCtr="0" upright="1">
              <a:noAutofit/>
            </a:bodyPr>
            <a:lstStyle/>
            <a:p>
              <a:pPr>
                <a:lnSpc>
                  <a:spcPct val="115000"/>
                </a:lnSpc>
                <a:spcAft>
                  <a:spcPts val="1000"/>
                </a:spcAft>
              </a:pPr>
              <a:r>
                <a:rPr lang="en-US" sz="11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DF PLAYER </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cxnSp>
          <p:nvCxnSpPr>
            <p:cNvPr id="18" name="Straight Arrow Connector 17">
              <a:extLst>
                <a:ext uri="{FF2B5EF4-FFF2-40B4-BE49-F238E27FC236}">
                  <a16:creationId xmlns:a16="http://schemas.microsoft.com/office/drawing/2014/main" id="{6E9ABE61-8303-9B52-1036-6A9A46E88215}"/>
                </a:ext>
              </a:extLst>
            </p:cNvPr>
            <p:cNvCxnSpPr>
              <a:cxnSpLocks noChangeShapeType="1"/>
            </p:cNvCxnSpPr>
            <p:nvPr/>
          </p:nvCxnSpPr>
          <p:spPr bwMode="auto">
            <a:xfrm>
              <a:off x="3504423" y="2171364"/>
              <a:ext cx="533403" cy="0"/>
            </a:xfrm>
            <a:prstGeom prst="straightConnector1">
              <a:avLst/>
            </a:prstGeom>
            <a:noFill/>
            <a:ln w="25400">
              <a:solidFill>
                <a:srgbClr val="000000"/>
              </a:solidFill>
              <a:round/>
              <a:headEnd/>
              <a:tailEnd type="arrow" w="med" len="med"/>
            </a:ln>
            <a:effectLst>
              <a:outerShdw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19" name="Rectangle 18">
              <a:extLst>
                <a:ext uri="{FF2B5EF4-FFF2-40B4-BE49-F238E27FC236}">
                  <a16:creationId xmlns:a16="http://schemas.microsoft.com/office/drawing/2014/main" id="{4C9F4671-BF2D-971C-0761-ACA8EB1F8997}"/>
                </a:ext>
              </a:extLst>
            </p:cNvPr>
            <p:cNvSpPr>
              <a:spLocks noChangeArrowheads="1"/>
            </p:cNvSpPr>
            <p:nvPr/>
          </p:nvSpPr>
          <p:spPr bwMode="auto">
            <a:xfrm>
              <a:off x="4073746" y="2904882"/>
              <a:ext cx="1318308" cy="342909"/>
            </a:xfrm>
            <a:prstGeom prst="rect">
              <a:avLst/>
            </a:prstGeom>
            <a:solidFill>
              <a:srgbClr val="FFFFFF"/>
            </a:solidFill>
            <a:ln w="25400">
              <a:solidFill>
                <a:srgbClr val="000000"/>
              </a:solidFill>
              <a:miter lim="800000"/>
              <a:headEnd/>
              <a:tailEnd/>
            </a:ln>
          </p:spPr>
          <p:txBody>
            <a:bodyPr rot="0" vert="horz" wrap="square" lIns="91440" tIns="45720" rIns="91440" bIns="45720" anchor="ctr" anchorCtr="0" upright="1">
              <a:noAutofit/>
            </a:bodyPr>
            <a:lstStyle/>
            <a:p>
              <a:pPr>
                <a:lnSpc>
                  <a:spcPct val="115000"/>
                </a:lnSpc>
                <a:spcAft>
                  <a:spcPts val="1000"/>
                </a:spcAft>
              </a:pPr>
              <a:r>
                <a:rPr lang="en-US" sz="11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SPEAKER</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cxnSp>
          <p:nvCxnSpPr>
            <p:cNvPr id="20" name="Straight Arrow Connector 19">
              <a:extLst>
                <a:ext uri="{FF2B5EF4-FFF2-40B4-BE49-F238E27FC236}">
                  <a16:creationId xmlns:a16="http://schemas.microsoft.com/office/drawing/2014/main" id="{A229D001-8CD3-4260-E423-EABD7D3432CF}"/>
                </a:ext>
              </a:extLst>
            </p:cNvPr>
            <p:cNvCxnSpPr>
              <a:cxnSpLocks noChangeShapeType="1"/>
            </p:cNvCxnSpPr>
            <p:nvPr/>
          </p:nvCxnSpPr>
          <p:spPr bwMode="auto">
            <a:xfrm>
              <a:off x="4656930" y="2514672"/>
              <a:ext cx="0" cy="361609"/>
            </a:xfrm>
            <a:prstGeom prst="straightConnector1">
              <a:avLst/>
            </a:prstGeom>
            <a:noFill/>
            <a:ln w="25400">
              <a:solidFill>
                <a:srgbClr val="000000"/>
              </a:solidFill>
              <a:round/>
              <a:headEnd/>
              <a:tailEnd type="arrow" w="med" len="med"/>
            </a:ln>
            <a:effectLst>
              <a:outerShdw dist="20000" dir="5400000" rotWithShape="0">
                <a:srgbClr val="000000">
                  <a:alpha val="37999"/>
                </a:srgbClr>
              </a:outerShdw>
            </a:effectLst>
            <a:extLst>
              <a:ext uri="{909E8E84-426E-40DD-AFC4-6F175D3DCCD1}">
                <a14:hiddenFill xmlns:a14="http://schemas.microsoft.com/office/drawing/2010/main">
                  <a:noFill/>
                </a14:hiddenFill>
              </a:ext>
            </a:extLst>
          </p:spPr>
        </p:cxnSp>
      </p:grpSp>
      <p:sp>
        <p:nvSpPr>
          <p:cNvPr id="23" name="TextBox 22">
            <a:extLst>
              <a:ext uri="{FF2B5EF4-FFF2-40B4-BE49-F238E27FC236}">
                <a16:creationId xmlns:a16="http://schemas.microsoft.com/office/drawing/2014/main" id="{35EBC4C5-1FC1-2672-06DD-679E70DA39BA}"/>
              </a:ext>
            </a:extLst>
          </p:cNvPr>
          <p:cNvSpPr txBox="1"/>
          <p:nvPr/>
        </p:nvSpPr>
        <p:spPr>
          <a:xfrm>
            <a:off x="545529" y="462111"/>
            <a:ext cx="2890684" cy="1077218"/>
          </a:xfrm>
          <a:prstGeom prst="rect">
            <a:avLst/>
          </a:prstGeom>
          <a:noFill/>
        </p:spPr>
        <p:txBody>
          <a:bodyPr wrap="square" rtlCol="0">
            <a:spAutoFit/>
          </a:bodyPr>
          <a:lstStyle/>
          <a:p>
            <a:r>
              <a:rPr lang="en-US" sz="3200" b="1" u="sng" dirty="0">
                <a:latin typeface="Arial" panose="020B0604020202020204" pitchFamily="34" charset="0"/>
                <a:cs typeface="Arial" panose="020B0604020202020204" pitchFamily="34" charset="0"/>
              </a:rPr>
              <a:t>BLOCK</a:t>
            </a:r>
          </a:p>
          <a:p>
            <a:r>
              <a:rPr lang="en-US" sz="3200" b="1" u="sng" dirty="0">
                <a:latin typeface="Arial" panose="020B0604020202020204" pitchFamily="34" charset="0"/>
                <a:cs typeface="Arial" panose="020B0604020202020204" pitchFamily="34" charset="0"/>
              </a:rPr>
              <a:t>DIAGRAM</a:t>
            </a:r>
            <a:r>
              <a:rPr lang="en-US" b="1" u="sng" dirty="0">
                <a:latin typeface="Arial" panose="020B0604020202020204" pitchFamily="34" charset="0"/>
                <a:cs typeface="Arial" panose="020B0604020202020204" pitchFamily="34" charset="0"/>
              </a:rPr>
              <a:t>:</a:t>
            </a:r>
            <a:endParaRPr lang="en-IN" dirty="0"/>
          </a:p>
        </p:txBody>
      </p:sp>
      <p:sp>
        <p:nvSpPr>
          <p:cNvPr id="25" name="TextBox 24">
            <a:extLst>
              <a:ext uri="{FF2B5EF4-FFF2-40B4-BE49-F238E27FC236}">
                <a16:creationId xmlns:a16="http://schemas.microsoft.com/office/drawing/2014/main" id="{DA707BE8-FC6D-E5F7-5777-5EA7C1A71B78}"/>
              </a:ext>
            </a:extLst>
          </p:cNvPr>
          <p:cNvSpPr txBox="1"/>
          <p:nvPr/>
        </p:nvSpPr>
        <p:spPr>
          <a:xfrm>
            <a:off x="3048886" y="3244334"/>
            <a:ext cx="6097772" cy="369332"/>
          </a:xfrm>
          <a:prstGeom prst="rect">
            <a:avLst/>
          </a:prstGeom>
          <a:noFill/>
        </p:spPr>
        <p:txBody>
          <a:bodyPr wrap="square">
            <a:spAutoFit/>
          </a:bodyPr>
          <a:lstStyle/>
          <a:p>
            <a:r>
              <a:rPr lang="en-IN" b="0" dirty="0">
                <a:effectLst/>
              </a:rPr>
              <a:t>  </a:t>
            </a:r>
            <a:endParaRPr lang="en-IN" dirty="0"/>
          </a:p>
        </p:txBody>
      </p:sp>
      <p:sp>
        <p:nvSpPr>
          <p:cNvPr id="26" name="Rectangle 25">
            <a:extLst>
              <a:ext uri="{FF2B5EF4-FFF2-40B4-BE49-F238E27FC236}">
                <a16:creationId xmlns:a16="http://schemas.microsoft.com/office/drawing/2014/main" id="{091D12DB-EB94-15EF-9C0F-A5596F5741F0}"/>
              </a:ext>
            </a:extLst>
          </p:cNvPr>
          <p:cNvSpPr/>
          <p:nvPr/>
        </p:nvSpPr>
        <p:spPr>
          <a:xfrm>
            <a:off x="3925080" y="4705298"/>
            <a:ext cx="1825052" cy="582100"/>
          </a:xfrm>
          <a:prstGeom prst="rect">
            <a:avLst/>
          </a:prstGeom>
          <a:solidFill>
            <a:schemeClr val="bg1"/>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b="1" i="0" u="none" strike="noStrike" dirty="0">
                <a:solidFill>
                  <a:srgbClr val="000000"/>
                </a:solidFill>
                <a:effectLst/>
                <a:latin typeface="Times New Roman" panose="02020603050405020304" pitchFamily="18" charset="0"/>
                <a:cs typeface="Times New Roman" panose="02020603050405020304" pitchFamily="18" charset="0"/>
              </a:rPr>
              <a:t>RS232 MODULE</a:t>
            </a:r>
            <a:endParaRPr lang="en-IN" sz="1200" dirty="0">
              <a:latin typeface="Times New Roman" panose="02020603050405020304" pitchFamily="18" charset="0"/>
              <a:cs typeface="Times New Roman" panose="02020603050405020304" pitchFamily="18" charset="0"/>
            </a:endParaRPr>
          </a:p>
        </p:txBody>
      </p:sp>
      <p:cxnSp>
        <p:nvCxnSpPr>
          <p:cNvPr id="27" name="Straight Arrow Connector 26">
            <a:extLst>
              <a:ext uri="{FF2B5EF4-FFF2-40B4-BE49-F238E27FC236}">
                <a16:creationId xmlns:a16="http://schemas.microsoft.com/office/drawing/2014/main" id="{6BD34DB4-0544-7C4B-DFC4-2A12DD7A2315}"/>
              </a:ext>
            </a:extLst>
          </p:cNvPr>
          <p:cNvCxnSpPr>
            <a:cxnSpLocks noChangeShapeType="1"/>
          </p:cNvCxnSpPr>
          <p:nvPr/>
        </p:nvCxnSpPr>
        <p:spPr bwMode="auto">
          <a:xfrm>
            <a:off x="4849587" y="5287398"/>
            <a:ext cx="0" cy="274377"/>
          </a:xfrm>
          <a:prstGeom prst="straightConnector1">
            <a:avLst/>
          </a:prstGeom>
          <a:noFill/>
          <a:ln w="25400">
            <a:solidFill>
              <a:srgbClr val="000000"/>
            </a:solidFill>
            <a:round/>
            <a:headEnd/>
            <a:tailEnd type="arrow" w="med" len="med"/>
          </a:ln>
          <a:effectLst>
            <a:outerShdw dist="20000" dir="5400000" rotWithShape="0">
              <a:srgbClr val="000000">
                <a:alpha val="37999"/>
              </a:srgbClr>
            </a:outerShdw>
          </a:effectLst>
          <a:extLst>
            <a:ext uri="{909E8E84-426E-40DD-AFC4-6F175D3DCCD1}">
              <a14:hiddenFill xmlns:a14="http://schemas.microsoft.com/office/drawing/2010/main">
                <a:noFill/>
              </a14:hiddenFill>
            </a:ext>
          </a:extLst>
        </p:spPr>
      </p:cxnSp>
    </p:spTree>
    <p:extLst>
      <p:ext uri="{BB962C8B-B14F-4D97-AF65-F5344CB8AC3E}">
        <p14:creationId xmlns:p14="http://schemas.microsoft.com/office/powerpoint/2010/main" val="29409869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F573AE1-CF83-BC86-05D4-D9379287BAF6}"/>
              </a:ext>
            </a:extLst>
          </p:cNvPr>
          <p:cNvSpPr txBox="1"/>
          <p:nvPr/>
        </p:nvSpPr>
        <p:spPr>
          <a:xfrm>
            <a:off x="661044" y="677372"/>
            <a:ext cx="6213987" cy="584775"/>
          </a:xfrm>
          <a:prstGeom prst="rect">
            <a:avLst/>
          </a:prstGeom>
          <a:noFill/>
        </p:spPr>
        <p:txBody>
          <a:bodyPr wrap="square" rtlCol="0">
            <a:spAutoFit/>
          </a:bodyPr>
          <a:lstStyle/>
          <a:p>
            <a:r>
              <a:rPr lang="en-IN" sz="3200" b="1" u="sng" dirty="0">
                <a:latin typeface="Arial" panose="020B0604020202020204" pitchFamily="34" charset="0"/>
                <a:cs typeface="Arial" panose="020B0604020202020204" pitchFamily="34" charset="0"/>
              </a:rPr>
              <a:t>CIRCUIT DIAGRAM</a:t>
            </a:r>
          </a:p>
        </p:txBody>
      </p:sp>
      <p:pic>
        <p:nvPicPr>
          <p:cNvPr id="3" name="Picture 2">
            <a:extLst>
              <a:ext uri="{FF2B5EF4-FFF2-40B4-BE49-F238E27FC236}">
                <a16:creationId xmlns:a16="http://schemas.microsoft.com/office/drawing/2014/main" id="{E4349E9D-C449-8726-B51D-4A71DB9D1670}"/>
              </a:ext>
            </a:extLst>
          </p:cNvPr>
          <p:cNvPicPr>
            <a:picLocks noChangeAspect="1"/>
          </p:cNvPicPr>
          <p:nvPr/>
        </p:nvPicPr>
        <p:blipFill>
          <a:blip r:embed="rId2"/>
          <a:stretch>
            <a:fillRect/>
          </a:stretch>
        </p:blipFill>
        <p:spPr>
          <a:xfrm>
            <a:off x="2122170" y="1598151"/>
            <a:ext cx="7947659" cy="4831450"/>
          </a:xfrm>
          <a:prstGeom prst="rect">
            <a:avLst/>
          </a:prstGeom>
        </p:spPr>
      </p:pic>
    </p:spTree>
    <p:extLst>
      <p:ext uri="{BB962C8B-B14F-4D97-AF65-F5344CB8AC3E}">
        <p14:creationId xmlns:p14="http://schemas.microsoft.com/office/powerpoint/2010/main" val="16586701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397BA80-3BAE-3D7E-8ECA-8144A8A0A4ED}"/>
              </a:ext>
            </a:extLst>
          </p:cNvPr>
          <p:cNvSpPr txBox="1"/>
          <p:nvPr/>
        </p:nvSpPr>
        <p:spPr>
          <a:xfrm>
            <a:off x="724328" y="1283346"/>
            <a:ext cx="11024649" cy="4985980"/>
          </a:xfrm>
          <a:prstGeom prst="rect">
            <a:avLst/>
          </a:prstGeom>
          <a:noFill/>
        </p:spPr>
        <p:txBody>
          <a:bodyPr wrap="square" rtlCol="0">
            <a:spAutoFit/>
          </a:bodyPr>
          <a:lstStyle/>
          <a:p>
            <a:r>
              <a:rPr lang="en-IN" sz="2000" b="1" dirty="0" err="1">
                <a:latin typeface="Arial" panose="020B0604020202020204" pitchFamily="34" charset="0"/>
                <a:cs typeface="Arial" panose="020B0604020202020204" pitchFamily="34" charset="0"/>
              </a:rPr>
              <a:t>ATmega</a:t>
            </a:r>
            <a:r>
              <a:rPr lang="en-IN" sz="2000" b="1" dirty="0">
                <a:latin typeface="Arial" panose="020B0604020202020204" pitchFamily="34" charset="0"/>
                <a:cs typeface="Arial" panose="020B0604020202020204" pitchFamily="34" charset="0"/>
              </a:rPr>
              <a:t> 2560 Microcontroller (Arduino Mega):</a:t>
            </a:r>
          </a:p>
          <a:p>
            <a:pPr marL="285750" indent="-285750">
              <a:buFont typeface="Wingdings" panose="05000000000000000000" pitchFamily="2" charset="2"/>
              <a:buChar char="Ø"/>
            </a:pPr>
            <a:r>
              <a:rPr lang="en-IN" sz="2000" dirty="0">
                <a:latin typeface="Arial" panose="020B0604020202020204" pitchFamily="34" charset="0"/>
                <a:cs typeface="Arial" panose="020B0604020202020204" pitchFamily="34" charset="0"/>
              </a:rPr>
              <a:t>Can store and run a program written in Embedded C.</a:t>
            </a:r>
          </a:p>
          <a:p>
            <a:pPr marL="285750" indent="-285750">
              <a:buFont typeface="Wingdings" panose="05000000000000000000" pitchFamily="2" charset="2"/>
              <a:buChar char="Ø"/>
            </a:pPr>
            <a:r>
              <a:rPr lang="en-IN" sz="2000" dirty="0">
                <a:latin typeface="Arial" panose="020B0604020202020204" pitchFamily="34" charset="0"/>
                <a:cs typeface="Arial" panose="020B0604020202020204" pitchFamily="34" charset="0"/>
              </a:rPr>
              <a:t>Has many input/output pins to connect buttons, LCD, etc.</a:t>
            </a:r>
          </a:p>
          <a:p>
            <a:pPr marL="285750" indent="-285750">
              <a:buFont typeface="Wingdings" panose="05000000000000000000" pitchFamily="2" charset="2"/>
              <a:buChar char="Ø"/>
            </a:pPr>
            <a:r>
              <a:rPr lang="en-IN" sz="2000" dirty="0">
                <a:latin typeface="Arial" panose="020B0604020202020204" pitchFamily="34" charset="0"/>
                <a:cs typeface="Arial" panose="020B0604020202020204" pitchFamily="34" charset="0"/>
              </a:rPr>
              <a:t>Can store and run a program written in Embedded C.</a:t>
            </a:r>
          </a:p>
          <a:p>
            <a:pPr marL="285750" indent="-285750">
              <a:buFont typeface="Wingdings" panose="05000000000000000000" pitchFamily="2" charset="2"/>
              <a:buChar char="Ø"/>
            </a:pPr>
            <a:r>
              <a:rPr lang="en-IN" sz="2000" dirty="0">
                <a:latin typeface="Arial" panose="020B0604020202020204" pitchFamily="34" charset="0"/>
                <a:cs typeface="Arial" panose="020B0604020202020204" pitchFamily="34" charset="0"/>
              </a:rPr>
              <a:t>Uses a USB connection for uploading code through Arduino IDE. </a:t>
            </a:r>
            <a:endParaRPr lang="en-IN" sz="2000" dirty="0"/>
          </a:p>
          <a:p>
            <a:endParaRPr lang="en-IN" sz="2000" b="1" dirty="0">
              <a:latin typeface="Arial" panose="020B0604020202020204" pitchFamily="34" charset="0"/>
              <a:cs typeface="Arial" panose="020B0604020202020204" pitchFamily="34" charset="0"/>
            </a:endParaRPr>
          </a:p>
          <a:p>
            <a:r>
              <a:rPr lang="en-IN" sz="2000" b="1" dirty="0">
                <a:latin typeface="Arial" panose="020B0604020202020204" pitchFamily="34" charset="0"/>
                <a:cs typeface="Arial" panose="020B0604020202020204" pitchFamily="34" charset="0"/>
              </a:rPr>
              <a:t>Power Supply:</a:t>
            </a:r>
          </a:p>
          <a:p>
            <a:pPr marL="342900" indent="-342900">
              <a:buFont typeface="Wingdings" panose="05000000000000000000" pitchFamily="2" charset="2"/>
              <a:buChar char="Ø"/>
            </a:pPr>
            <a:r>
              <a:rPr lang="en-IN" sz="2000" dirty="0">
                <a:latin typeface="Arial" panose="020B0604020202020204" pitchFamily="34" charset="0"/>
                <a:cs typeface="Arial" panose="020B0604020202020204" pitchFamily="34" charset="0"/>
              </a:rPr>
              <a:t>It gives electrical power to all components in the project.</a:t>
            </a:r>
          </a:p>
          <a:p>
            <a:pPr marL="342900" indent="-342900">
              <a:buFont typeface="Wingdings" panose="05000000000000000000" pitchFamily="2" charset="2"/>
              <a:buChar char="Ø"/>
            </a:pPr>
            <a:r>
              <a:rPr lang="en-IN" sz="2000" dirty="0">
                <a:latin typeface="Arial" panose="020B0604020202020204" pitchFamily="34" charset="0"/>
                <a:cs typeface="Arial" panose="020B0604020202020204" pitchFamily="34" charset="0"/>
              </a:rPr>
              <a:t>Supplies 12V DC power to the circuit.</a:t>
            </a:r>
          </a:p>
          <a:p>
            <a:pPr marL="342900" indent="-342900">
              <a:buFont typeface="Wingdings" panose="05000000000000000000" pitchFamily="2" charset="2"/>
              <a:buChar char="Ø"/>
            </a:pPr>
            <a:r>
              <a:rPr lang="en-IN" sz="2000" dirty="0">
                <a:latin typeface="Arial" panose="020B0604020202020204" pitchFamily="34" charset="0"/>
                <a:cs typeface="Arial" panose="020B0604020202020204" pitchFamily="34" charset="0"/>
              </a:rPr>
              <a:t>Powers the microcontroller, LCD, DF Player, etc.</a:t>
            </a:r>
          </a:p>
          <a:p>
            <a:endParaRPr lang="en-IN" sz="2000" dirty="0">
              <a:latin typeface="Arial" panose="020B0604020202020204" pitchFamily="34" charset="0"/>
              <a:cs typeface="Arial" panose="020B0604020202020204" pitchFamily="34" charset="0"/>
            </a:endParaRPr>
          </a:p>
          <a:p>
            <a:r>
              <a:rPr lang="en-IN" sz="2000" b="1" dirty="0">
                <a:latin typeface="Arial" panose="020B0604020202020204" pitchFamily="34" charset="0"/>
                <a:cs typeface="Arial" panose="020B0604020202020204" pitchFamily="34" charset="0"/>
              </a:rPr>
              <a:t>DF Player Mini (MP3 Module) : </a:t>
            </a:r>
          </a:p>
          <a:p>
            <a:pPr marL="342900" indent="-342900">
              <a:buFont typeface="Wingdings" panose="05000000000000000000" pitchFamily="2" charset="2"/>
              <a:buChar char="Ø"/>
            </a:pPr>
            <a:r>
              <a:rPr lang="en-IN" sz="2000" dirty="0">
                <a:latin typeface="Arial" panose="020B0604020202020204" pitchFamily="34" charset="0"/>
                <a:cs typeface="Arial" panose="020B0604020202020204" pitchFamily="34" charset="0"/>
              </a:rPr>
              <a:t>It plays audio messages to guide the blind user.</a:t>
            </a:r>
          </a:p>
          <a:p>
            <a:pPr marL="342900" indent="-342900">
              <a:buFont typeface="Wingdings" panose="05000000000000000000" pitchFamily="2" charset="2"/>
              <a:buChar char="Ø"/>
            </a:pPr>
            <a:r>
              <a:rPr lang="en-IN" sz="2000" dirty="0">
                <a:latin typeface="Arial" panose="020B0604020202020204" pitchFamily="34" charset="0"/>
                <a:cs typeface="Arial" panose="020B0604020202020204" pitchFamily="34" charset="0"/>
              </a:rPr>
              <a:t>Plays pre-recorded voice instructions from a microSD card.</a:t>
            </a:r>
          </a:p>
          <a:p>
            <a:pPr marL="342900" indent="-342900">
              <a:buFont typeface="Wingdings" panose="05000000000000000000" pitchFamily="2" charset="2"/>
              <a:buChar char="Ø"/>
            </a:pPr>
            <a:r>
              <a:rPr lang="en-IN" sz="2000" dirty="0">
                <a:latin typeface="Arial" panose="020B0604020202020204" pitchFamily="34" charset="0"/>
                <a:cs typeface="Arial" panose="020B0604020202020204" pitchFamily="34" charset="0"/>
              </a:rPr>
              <a:t>Connects to speaker for audio output. </a:t>
            </a:r>
            <a:endParaRPr lang="en-IN" sz="2000" dirty="0"/>
          </a:p>
          <a:p>
            <a:endParaRPr lang="en-IN" dirty="0"/>
          </a:p>
        </p:txBody>
      </p:sp>
      <p:sp>
        <p:nvSpPr>
          <p:cNvPr id="8" name="TextBox 7">
            <a:extLst>
              <a:ext uri="{FF2B5EF4-FFF2-40B4-BE49-F238E27FC236}">
                <a16:creationId xmlns:a16="http://schemas.microsoft.com/office/drawing/2014/main" id="{174DDC07-4AAB-6B36-C9A6-DB9F15F02B3B}"/>
              </a:ext>
            </a:extLst>
          </p:cNvPr>
          <p:cNvSpPr txBox="1"/>
          <p:nvPr/>
        </p:nvSpPr>
        <p:spPr>
          <a:xfrm>
            <a:off x="724328" y="401492"/>
            <a:ext cx="7324518" cy="523220"/>
          </a:xfrm>
          <a:prstGeom prst="rect">
            <a:avLst/>
          </a:prstGeom>
          <a:noFill/>
        </p:spPr>
        <p:txBody>
          <a:bodyPr wrap="square" rtlCol="0">
            <a:spAutoFit/>
          </a:bodyPr>
          <a:lstStyle/>
          <a:p>
            <a:r>
              <a:rPr lang="en-IN" sz="2800" b="1" u="sng" dirty="0">
                <a:latin typeface="Arial" panose="020B0604020202020204" pitchFamily="34" charset="0"/>
                <a:cs typeface="Arial" panose="020B0604020202020204" pitchFamily="34" charset="0"/>
              </a:rPr>
              <a:t>HARDWARE DESCRIPTION:</a:t>
            </a:r>
          </a:p>
        </p:txBody>
      </p:sp>
    </p:spTree>
    <p:extLst>
      <p:ext uri="{BB962C8B-B14F-4D97-AF65-F5344CB8AC3E}">
        <p14:creationId xmlns:p14="http://schemas.microsoft.com/office/powerpoint/2010/main" val="31133044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412655F-BF98-1092-60A2-1453DED213BD}"/>
              </a:ext>
            </a:extLst>
          </p:cNvPr>
          <p:cNvSpPr txBox="1"/>
          <p:nvPr/>
        </p:nvSpPr>
        <p:spPr>
          <a:xfrm>
            <a:off x="798756" y="856825"/>
            <a:ext cx="9688530" cy="5109091"/>
          </a:xfrm>
          <a:prstGeom prst="rect">
            <a:avLst/>
          </a:prstGeom>
          <a:noFill/>
        </p:spPr>
        <p:txBody>
          <a:bodyPr wrap="square" rtlCol="0">
            <a:spAutoFit/>
          </a:bodyPr>
          <a:lstStyle/>
          <a:p>
            <a:r>
              <a:rPr lang="en-IN" sz="2200" b="1" dirty="0">
                <a:latin typeface="Arial" panose="020B0604020202020204" pitchFamily="34" charset="0"/>
                <a:cs typeface="Arial" panose="020B0604020202020204" pitchFamily="34" charset="0"/>
              </a:rPr>
              <a:t>Push Button:</a:t>
            </a:r>
          </a:p>
          <a:p>
            <a:pPr marL="285750" indent="-285750">
              <a:buFont typeface="Wingdings" panose="05000000000000000000" pitchFamily="2" charset="2"/>
              <a:buChar char="Ø"/>
            </a:pPr>
            <a:r>
              <a:rPr lang="en-IN" sz="2200" dirty="0">
                <a:latin typeface="Arial" panose="020B0604020202020204" pitchFamily="34" charset="0"/>
                <a:cs typeface="Arial" panose="020B0604020202020204" pitchFamily="34" charset="0"/>
              </a:rPr>
              <a:t>It lets the user interact with the system by pressing.</a:t>
            </a:r>
          </a:p>
          <a:p>
            <a:pPr marL="285750" indent="-285750">
              <a:buFont typeface="Wingdings" panose="05000000000000000000" pitchFamily="2" charset="2"/>
              <a:buChar char="Ø"/>
            </a:pPr>
            <a:r>
              <a:rPr lang="en-IN" sz="2200" dirty="0">
                <a:latin typeface="Arial" panose="020B0604020202020204" pitchFamily="34" charset="0"/>
                <a:cs typeface="Arial" panose="020B0604020202020204" pitchFamily="34" charset="0"/>
              </a:rPr>
              <a:t>Used for inputs like confirming or cancelling actions.</a:t>
            </a:r>
          </a:p>
          <a:p>
            <a:pPr marL="285750" indent="-285750">
              <a:buFont typeface="Wingdings" panose="05000000000000000000" pitchFamily="2" charset="2"/>
              <a:buChar char="Ø"/>
            </a:pPr>
            <a:r>
              <a:rPr lang="en-IN" sz="2200" dirty="0">
                <a:latin typeface="Arial" panose="020B0604020202020204" pitchFamily="34" charset="0"/>
                <a:cs typeface="Arial" panose="020B0604020202020204" pitchFamily="34" charset="0"/>
              </a:rPr>
              <a:t>Sends a signal to Arduino when pressed.</a:t>
            </a:r>
          </a:p>
          <a:p>
            <a:pPr marL="285750" indent="-285750">
              <a:buFont typeface="Wingdings" panose="05000000000000000000" pitchFamily="2" charset="2"/>
              <a:buChar char="Ø"/>
            </a:pPr>
            <a:endParaRPr lang="en-IN" sz="2200" dirty="0">
              <a:latin typeface="Arial" panose="020B0604020202020204" pitchFamily="34" charset="0"/>
              <a:cs typeface="Arial" panose="020B0604020202020204" pitchFamily="34" charset="0"/>
            </a:endParaRPr>
          </a:p>
          <a:p>
            <a:r>
              <a:rPr lang="en-IN" sz="2200" b="1" dirty="0">
                <a:latin typeface="Arial" panose="020B0604020202020204" pitchFamily="34" charset="0"/>
                <a:cs typeface="Arial" panose="020B0604020202020204" pitchFamily="34" charset="0"/>
              </a:rPr>
              <a:t>Servo Motor:</a:t>
            </a:r>
          </a:p>
          <a:p>
            <a:pPr marL="342900" indent="-342900">
              <a:buFont typeface="Wingdings" panose="05000000000000000000" pitchFamily="2" charset="2"/>
              <a:buChar char="Ø"/>
            </a:pPr>
            <a:r>
              <a:rPr lang="en-IN" sz="2200" dirty="0">
                <a:latin typeface="Arial" panose="020B0604020202020204" pitchFamily="34" charset="0"/>
                <a:cs typeface="Arial" panose="020B0604020202020204" pitchFamily="34" charset="0"/>
              </a:rPr>
              <a:t>Controlled by Arduino using a PWM signal.</a:t>
            </a:r>
          </a:p>
          <a:p>
            <a:pPr marL="342900" indent="-342900">
              <a:buFont typeface="Wingdings" panose="05000000000000000000" pitchFamily="2" charset="2"/>
              <a:buChar char="Ø"/>
            </a:pPr>
            <a:r>
              <a:rPr lang="en-IN" sz="2200" dirty="0">
                <a:latin typeface="Arial" panose="020B0604020202020204" pitchFamily="34" charset="0"/>
                <a:cs typeface="Arial" panose="020B0604020202020204" pitchFamily="34" charset="0"/>
              </a:rPr>
              <a:t>Can rotate from 0° to 180°. </a:t>
            </a:r>
          </a:p>
          <a:p>
            <a:pPr marL="342900" indent="-342900">
              <a:buFont typeface="Wingdings" panose="05000000000000000000" pitchFamily="2" charset="2"/>
              <a:buChar char="Ø"/>
            </a:pPr>
            <a:r>
              <a:rPr lang="en-IN" sz="2200" dirty="0">
                <a:latin typeface="Arial" panose="020B0604020202020204" pitchFamily="34" charset="0"/>
                <a:cs typeface="Arial" panose="020B0604020202020204" pitchFamily="34" charset="0"/>
              </a:rPr>
              <a:t>Responds to instructions quickly and accurately.</a:t>
            </a:r>
          </a:p>
          <a:p>
            <a:pPr marL="342900" indent="-342900">
              <a:buFont typeface="Wingdings" panose="05000000000000000000" pitchFamily="2" charset="2"/>
              <a:buChar char="Ø"/>
            </a:pPr>
            <a:endParaRPr lang="en-IN" sz="2200" b="1" dirty="0">
              <a:latin typeface="Arial" panose="020B0604020202020204" pitchFamily="34" charset="0"/>
              <a:cs typeface="Arial" panose="020B0604020202020204" pitchFamily="34" charset="0"/>
            </a:endParaRPr>
          </a:p>
          <a:p>
            <a:r>
              <a:rPr lang="en-IN" sz="2200" b="1" dirty="0">
                <a:latin typeface="Arial" panose="020B0604020202020204" pitchFamily="34" charset="0"/>
                <a:cs typeface="Arial" panose="020B0604020202020204" pitchFamily="34" charset="0"/>
              </a:rPr>
              <a:t>Servo Driver:</a:t>
            </a:r>
          </a:p>
          <a:p>
            <a:pPr marL="342900" indent="-342900">
              <a:buFont typeface="Wingdings" panose="05000000000000000000" pitchFamily="2" charset="2"/>
              <a:buChar char="Ø"/>
            </a:pPr>
            <a:r>
              <a:rPr lang="en-US" sz="2200" dirty="0">
                <a:latin typeface="Arial" panose="020B0604020202020204" pitchFamily="34" charset="0"/>
                <a:cs typeface="Arial" panose="020B0604020202020204" pitchFamily="34" charset="0"/>
              </a:rPr>
              <a:t>A module or IC that controls one or more servo motors.</a:t>
            </a:r>
            <a:endParaRPr lang="en-IN" sz="2200" dirty="0">
              <a:latin typeface="Arial" panose="020B0604020202020204" pitchFamily="34" charset="0"/>
              <a:cs typeface="Arial" panose="020B0604020202020204" pitchFamily="34" charset="0"/>
            </a:endParaRPr>
          </a:p>
          <a:p>
            <a:pPr marL="342900" indent="-342900">
              <a:buFont typeface="Wingdings" panose="05000000000000000000" pitchFamily="2" charset="2"/>
              <a:buChar char="Ø"/>
            </a:pPr>
            <a:r>
              <a:rPr lang="en-US" sz="2200" dirty="0">
                <a:latin typeface="Arial" panose="020B0604020202020204" pitchFamily="34" charset="0"/>
                <a:cs typeface="Arial" panose="020B0604020202020204" pitchFamily="34" charset="0"/>
              </a:rPr>
              <a:t>Controls up to 16 servos independently.</a:t>
            </a:r>
            <a:endParaRPr lang="en-IN" sz="2200" dirty="0">
              <a:latin typeface="Arial" panose="020B0604020202020204" pitchFamily="34" charset="0"/>
              <a:cs typeface="Arial" panose="020B0604020202020204" pitchFamily="34" charset="0"/>
            </a:endParaRPr>
          </a:p>
          <a:p>
            <a:pPr marL="342900" indent="-342900">
              <a:buFont typeface="Wingdings" panose="05000000000000000000" pitchFamily="2" charset="2"/>
              <a:buChar char="Ø"/>
            </a:pPr>
            <a:endParaRPr lang="en-IN" sz="2000" dirty="0">
              <a:latin typeface="Arial" panose="020B0604020202020204" pitchFamily="34" charset="0"/>
              <a:cs typeface="Arial" panose="020B0604020202020204" pitchFamily="34" charset="0"/>
            </a:endParaRPr>
          </a:p>
          <a:p>
            <a:endParaRPr lang="en-IN" sz="2000" dirty="0"/>
          </a:p>
        </p:txBody>
      </p:sp>
    </p:spTree>
    <p:extLst>
      <p:ext uri="{BB962C8B-B14F-4D97-AF65-F5344CB8AC3E}">
        <p14:creationId xmlns:p14="http://schemas.microsoft.com/office/powerpoint/2010/main" val="15181423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1CF01D-82A8-89CE-42AA-941C2E8B7C92}"/>
              </a:ext>
            </a:extLst>
          </p:cNvPr>
          <p:cNvSpPr txBox="1"/>
          <p:nvPr/>
        </p:nvSpPr>
        <p:spPr>
          <a:xfrm>
            <a:off x="829339" y="765544"/>
            <a:ext cx="9633098" cy="5247590"/>
          </a:xfrm>
          <a:prstGeom prst="rect">
            <a:avLst/>
          </a:prstGeom>
          <a:noFill/>
        </p:spPr>
        <p:txBody>
          <a:bodyPr wrap="square" rtlCol="0">
            <a:spAutoFit/>
          </a:bodyPr>
          <a:lstStyle/>
          <a:p>
            <a:r>
              <a:rPr lang="en-IN" sz="2100" b="1" dirty="0">
                <a:latin typeface="Arial" panose="020B0604020202020204" pitchFamily="34" charset="0"/>
                <a:cs typeface="Arial" panose="020B0604020202020204" pitchFamily="34" charset="0"/>
              </a:rPr>
              <a:t>LCD Display: </a:t>
            </a:r>
          </a:p>
          <a:p>
            <a:pPr marL="342900" indent="-342900">
              <a:buFont typeface="Wingdings" panose="05000000000000000000" pitchFamily="2" charset="2"/>
              <a:buChar char="Ø"/>
            </a:pPr>
            <a:r>
              <a:rPr lang="en-IN" sz="2100" dirty="0">
                <a:latin typeface="Arial" panose="020B0604020202020204" pitchFamily="34" charset="0"/>
                <a:cs typeface="Arial" panose="020B0604020202020204" pitchFamily="34" charset="0"/>
              </a:rPr>
              <a:t>It shows text on the screen for sighted users or developers.</a:t>
            </a:r>
          </a:p>
          <a:p>
            <a:pPr marL="342900" indent="-342900">
              <a:buFont typeface="Wingdings" panose="05000000000000000000" pitchFamily="2" charset="2"/>
              <a:buChar char="Ø"/>
            </a:pPr>
            <a:r>
              <a:rPr lang="en-IN" sz="2100" dirty="0">
                <a:latin typeface="Arial" panose="020B0604020202020204" pitchFamily="34" charset="0"/>
                <a:cs typeface="Arial" panose="020B0604020202020204" pitchFamily="34" charset="0"/>
              </a:rPr>
              <a:t>Displays messages like "Welcome" or "Transaction Done".</a:t>
            </a:r>
          </a:p>
          <a:p>
            <a:pPr marL="342900" indent="-342900">
              <a:buFont typeface="Wingdings" panose="05000000000000000000" pitchFamily="2" charset="2"/>
              <a:buChar char="Ø"/>
            </a:pPr>
            <a:r>
              <a:rPr lang="en-IN" sz="2100" dirty="0">
                <a:latin typeface="Arial" panose="020B0604020202020204" pitchFamily="34" charset="0"/>
                <a:cs typeface="Arial" panose="020B0604020202020204" pitchFamily="34" charset="0"/>
              </a:rPr>
              <a:t>Helpful for developers to see the system status.</a:t>
            </a:r>
          </a:p>
          <a:p>
            <a:pPr marL="342900" indent="-342900">
              <a:buFont typeface="Wingdings" panose="05000000000000000000" pitchFamily="2" charset="2"/>
              <a:buChar char="Ø"/>
            </a:pPr>
            <a:r>
              <a:rPr lang="en-IN" sz="2100" dirty="0">
                <a:latin typeface="Arial" panose="020B0604020202020204" pitchFamily="34" charset="0"/>
                <a:cs typeface="Arial" panose="020B0604020202020204" pitchFamily="34" charset="0"/>
              </a:rPr>
              <a:t> Makes the system more user-friendly for all.</a:t>
            </a:r>
          </a:p>
          <a:p>
            <a:endParaRPr lang="en-US" sz="2100" b="1" dirty="0">
              <a:latin typeface="Arial" panose="020B0604020202020204" pitchFamily="34" charset="0"/>
              <a:cs typeface="Arial" panose="020B0604020202020204" pitchFamily="34" charset="0"/>
            </a:endParaRPr>
          </a:p>
          <a:p>
            <a:r>
              <a:rPr lang="en-US" sz="2100" b="1" dirty="0">
                <a:latin typeface="Arial" panose="020B0604020202020204" pitchFamily="34" charset="0"/>
                <a:cs typeface="Arial" panose="020B0604020202020204" pitchFamily="34" charset="0"/>
              </a:rPr>
              <a:t>Speaker:</a:t>
            </a:r>
          </a:p>
          <a:p>
            <a:pPr marL="342900" indent="-342900">
              <a:buFont typeface="Wingdings" panose="05000000000000000000" pitchFamily="2" charset="2"/>
              <a:buChar char="Ø"/>
            </a:pPr>
            <a:r>
              <a:rPr lang="en-US" sz="2100" dirty="0">
                <a:latin typeface="Arial" panose="020B0604020202020204" pitchFamily="34" charset="0"/>
                <a:cs typeface="Arial" panose="020B0604020202020204" pitchFamily="34" charset="0"/>
              </a:rPr>
              <a:t>Produces sounds like "Enter your PIN" or "Transaction Successful".</a:t>
            </a:r>
          </a:p>
          <a:p>
            <a:pPr marL="342900" indent="-342900">
              <a:buFont typeface="Wingdings" panose="05000000000000000000" pitchFamily="2" charset="2"/>
              <a:buChar char="Ø"/>
            </a:pPr>
            <a:r>
              <a:rPr lang="en-US" sz="2100" dirty="0">
                <a:latin typeface="Arial" panose="020B0604020202020204" pitchFamily="34" charset="0"/>
                <a:cs typeface="Arial" panose="020B0604020202020204" pitchFamily="34" charset="0"/>
              </a:rPr>
              <a:t>Small and compact, fits inside the ATM unit.</a:t>
            </a:r>
          </a:p>
          <a:p>
            <a:pPr marL="342900" indent="-342900">
              <a:buFont typeface="Wingdings" panose="05000000000000000000" pitchFamily="2" charset="2"/>
              <a:buChar char="Ø"/>
            </a:pPr>
            <a:r>
              <a:rPr lang="en-US" sz="2100" dirty="0">
                <a:latin typeface="Arial" panose="020B0604020202020204" pitchFamily="34" charset="0"/>
                <a:cs typeface="Arial" panose="020B0604020202020204" pitchFamily="34" charset="0"/>
              </a:rPr>
              <a:t>Clear audio makes it easy to follow steps. </a:t>
            </a:r>
          </a:p>
          <a:p>
            <a:pPr marL="342900" indent="-342900">
              <a:buFont typeface="Wingdings" panose="05000000000000000000" pitchFamily="2" charset="2"/>
              <a:buChar char="Ø"/>
            </a:pPr>
            <a:r>
              <a:rPr lang="en-US" sz="2100" dirty="0">
                <a:latin typeface="Arial" panose="020B0604020202020204" pitchFamily="34" charset="0"/>
                <a:cs typeface="Arial" panose="020B0604020202020204" pitchFamily="34" charset="0"/>
              </a:rPr>
              <a:t>Provides real-time audio feedback.</a:t>
            </a:r>
          </a:p>
          <a:p>
            <a:pPr marL="342900" indent="-342900">
              <a:buFont typeface="Wingdings" panose="05000000000000000000" pitchFamily="2" charset="2"/>
              <a:buChar char="Ø"/>
            </a:pPr>
            <a:endParaRPr lang="en-US" sz="2100" dirty="0">
              <a:latin typeface="Arial" panose="020B0604020202020204" pitchFamily="34" charset="0"/>
              <a:cs typeface="Arial" panose="020B0604020202020204" pitchFamily="34" charset="0"/>
            </a:endParaRPr>
          </a:p>
          <a:p>
            <a:r>
              <a:rPr lang="en-US" sz="2100" b="1" dirty="0">
                <a:latin typeface="Arial" panose="020B0604020202020204" pitchFamily="34" charset="0"/>
                <a:cs typeface="Arial" panose="020B0604020202020204" pitchFamily="34" charset="0"/>
              </a:rPr>
              <a:t>RS232 Module:</a:t>
            </a:r>
          </a:p>
          <a:p>
            <a:pPr marL="342900" indent="-342900">
              <a:buFont typeface="Wingdings" panose="05000000000000000000" pitchFamily="2" charset="2"/>
              <a:buChar char="Ø"/>
            </a:pPr>
            <a:r>
              <a:rPr lang="en-US" sz="2100" dirty="0">
                <a:latin typeface="Arial" panose="020B0604020202020204" pitchFamily="34" charset="0"/>
                <a:cs typeface="Arial" panose="020B0604020202020204" pitchFamily="34" charset="0"/>
              </a:rPr>
              <a:t>RS232 is a way for two electronic devices to talk to each other using wires, like the Arduino Mega and a printer or computer.</a:t>
            </a:r>
          </a:p>
          <a:p>
            <a:endParaRPr lang="en-US" sz="20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700789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3409EB-DE94-865C-2149-DB9ABD8CE84C}"/>
              </a:ext>
            </a:extLst>
          </p:cNvPr>
          <p:cNvSpPr txBox="1"/>
          <p:nvPr/>
        </p:nvSpPr>
        <p:spPr>
          <a:xfrm>
            <a:off x="478465" y="606056"/>
            <a:ext cx="5295014" cy="523220"/>
          </a:xfrm>
          <a:prstGeom prst="rect">
            <a:avLst/>
          </a:prstGeom>
          <a:noFill/>
        </p:spPr>
        <p:txBody>
          <a:bodyPr wrap="square" rtlCol="0">
            <a:spAutoFit/>
          </a:bodyPr>
          <a:lstStyle/>
          <a:p>
            <a:r>
              <a:rPr lang="en-IN" sz="2800" b="1" dirty="0">
                <a:latin typeface="Arial" panose="020B0604020202020204" pitchFamily="34" charset="0"/>
                <a:cs typeface="Arial" panose="020B0604020202020204" pitchFamily="34" charset="0"/>
              </a:rPr>
              <a:t>SOFTWARE DESCRIPTION:</a:t>
            </a:r>
          </a:p>
        </p:txBody>
      </p:sp>
      <p:sp>
        <p:nvSpPr>
          <p:cNvPr id="3" name="TextBox 2">
            <a:extLst>
              <a:ext uri="{FF2B5EF4-FFF2-40B4-BE49-F238E27FC236}">
                <a16:creationId xmlns:a16="http://schemas.microsoft.com/office/drawing/2014/main" id="{55F8D16D-4EC2-57B5-8F9B-9FBDE3CF1BB3}"/>
              </a:ext>
            </a:extLst>
          </p:cNvPr>
          <p:cNvSpPr txBox="1"/>
          <p:nvPr/>
        </p:nvSpPr>
        <p:spPr>
          <a:xfrm>
            <a:off x="988828" y="1701209"/>
            <a:ext cx="10015870" cy="5355312"/>
          </a:xfrm>
          <a:prstGeom prst="rect">
            <a:avLst/>
          </a:prstGeom>
          <a:noFill/>
        </p:spPr>
        <p:txBody>
          <a:bodyPr wrap="square" rtlCol="0">
            <a:spAutoFit/>
          </a:bodyPr>
          <a:lstStyle/>
          <a:p>
            <a:r>
              <a:rPr lang="en-US" dirty="0"/>
              <a:t>Embedded C </a:t>
            </a:r>
          </a:p>
          <a:p>
            <a:r>
              <a:rPr lang="en-US" dirty="0"/>
              <a:t>A programming language used to control </a:t>
            </a:r>
            <a:r>
              <a:rPr lang="en-US" dirty="0" err="1"/>
              <a:t>hardware.Helps</a:t>
            </a:r>
            <a:r>
              <a:rPr lang="en-US" dirty="0"/>
              <a:t> write instructions for the </a:t>
            </a:r>
            <a:r>
              <a:rPr lang="en-US" dirty="0" err="1"/>
              <a:t>microcontroller.Allows</a:t>
            </a:r>
            <a:r>
              <a:rPr lang="en-US" dirty="0"/>
              <a:t> you to turn on/off pins and read </a:t>
            </a:r>
            <a:r>
              <a:rPr lang="en-US" dirty="0" err="1"/>
              <a:t>inputs.Used</a:t>
            </a:r>
            <a:r>
              <a:rPr lang="en-US" dirty="0"/>
              <a:t> for real-time actions like reading buttons or moving </a:t>
            </a:r>
            <a:r>
              <a:rPr lang="en-US" dirty="0" err="1"/>
              <a:t>motors.Very</a:t>
            </a:r>
            <a:r>
              <a:rPr lang="en-US" dirty="0"/>
              <a:t> fast and works close to the </a:t>
            </a:r>
            <a:r>
              <a:rPr lang="en-US" dirty="0" err="1"/>
              <a:t>hardware.Runs</a:t>
            </a:r>
            <a:r>
              <a:rPr lang="en-US" dirty="0"/>
              <a:t> the logic that powers your ATM </a:t>
            </a:r>
            <a:r>
              <a:rPr lang="en-US" dirty="0" err="1"/>
              <a:t>functions.Handles</a:t>
            </a:r>
            <a:r>
              <a:rPr lang="en-US" dirty="0"/>
              <a:t> conditions like “if card inserted, then </a:t>
            </a:r>
            <a:r>
              <a:rPr lang="en-US" dirty="0" err="1"/>
              <a:t>speak.”Used</a:t>
            </a:r>
            <a:r>
              <a:rPr lang="en-US" dirty="0"/>
              <a:t> to control timing, like delays or motor </a:t>
            </a:r>
            <a:r>
              <a:rPr lang="en-US" dirty="0" err="1"/>
              <a:t>rotation.Written</a:t>
            </a:r>
            <a:r>
              <a:rPr lang="en-US" dirty="0"/>
              <a:t> in a structured format for better </a:t>
            </a:r>
            <a:r>
              <a:rPr lang="en-US" dirty="0" err="1"/>
              <a:t>readability.Works</a:t>
            </a:r>
            <a:r>
              <a:rPr lang="en-US" dirty="0"/>
              <a:t> with Arduino internally since Arduino uses C/C++.</a:t>
            </a:r>
          </a:p>
          <a:p>
            <a:endParaRPr lang="en-US" dirty="0"/>
          </a:p>
          <a:p>
            <a:r>
              <a:rPr lang="en-US" dirty="0"/>
              <a:t> Arduino IDE </a:t>
            </a:r>
          </a:p>
          <a:p>
            <a:r>
              <a:rPr lang="en-US" dirty="0"/>
              <a:t>Software used to write and upload code to Arduino </a:t>
            </a:r>
            <a:r>
              <a:rPr lang="en-US" dirty="0" err="1"/>
              <a:t>boards.Very</a:t>
            </a:r>
            <a:r>
              <a:rPr lang="en-US" dirty="0"/>
              <a:t> easy to use for </a:t>
            </a:r>
            <a:r>
              <a:rPr lang="en-US" dirty="0" err="1"/>
              <a:t>beginners.Allows</a:t>
            </a:r>
            <a:r>
              <a:rPr lang="en-US" dirty="0"/>
              <a:t> you to type code, verify it, and send it to your </a:t>
            </a:r>
            <a:r>
              <a:rPr lang="en-US" dirty="0" err="1"/>
              <a:t>microcontroller.Comes</a:t>
            </a:r>
            <a:r>
              <a:rPr lang="en-US" dirty="0"/>
              <a:t> with many built-in examples and </a:t>
            </a:r>
            <a:r>
              <a:rPr lang="en-US" dirty="0" err="1"/>
              <a:t>libraries.Can</a:t>
            </a:r>
            <a:r>
              <a:rPr lang="en-US" dirty="0"/>
              <a:t> control devices like LCDs, servos, and MP3 </a:t>
            </a:r>
            <a:r>
              <a:rPr lang="en-US" dirty="0" err="1"/>
              <a:t>players.Has</a:t>
            </a:r>
            <a:r>
              <a:rPr lang="en-US" dirty="0"/>
              <a:t> a Serial Monitor to see what your board is </a:t>
            </a:r>
            <a:r>
              <a:rPr lang="en-US" dirty="0" err="1"/>
              <a:t>doing.Used</a:t>
            </a:r>
            <a:r>
              <a:rPr lang="en-US" dirty="0"/>
              <a:t> to test and run your project step-by-</a:t>
            </a:r>
            <a:r>
              <a:rPr lang="en-US" dirty="0" err="1"/>
              <a:t>step.Supports</a:t>
            </a:r>
            <a:r>
              <a:rPr lang="en-US" dirty="0"/>
              <a:t> libraries like </a:t>
            </a:r>
            <a:r>
              <a:rPr lang="en-US" dirty="0" err="1"/>
              <a:t>DFPlayerMini</a:t>
            </a:r>
            <a:r>
              <a:rPr lang="en-US" dirty="0"/>
              <a:t>, Servo, </a:t>
            </a:r>
            <a:r>
              <a:rPr lang="en-US" dirty="0" err="1"/>
              <a:t>etc.Can</a:t>
            </a:r>
            <a:r>
              <a:rPr lang="en-US" dirty="0"/>
              <a:t> help debug the system if something doesn’t </a:t>
            </a:r>
            <a:r>
              <a:rPr lang="en-US" dirty="0" err="1"/>
              <a:t>work.Works</a:t>
            </a:r>
            <a:r>
              <a:rPr lang="en-US" dirty="0"/>
              <a:t> on Windows, macOS, and Linux. 3. Python (Simple Explanation)A high-level programming language, easy to </a:t>
            </a:r>
            <a:r>
              <a:rPr lang="en-US" dirty="0" err="1"/>
              <a:t>learn.Used</a:t>
            </a:r>
            <a:r>
              <a:rPr lang="en-US" dirty="0"/>
              <a:t> in your project for simulation or backend </a:t>
            </a:r>
            <a:r>
              <a:rPr lang="en-US" dirty="0" err="1"/>
              <a:t>processing.Can</a:t>
            </a:r>
            <a:r>
              <a:rPr lang="en-US" dirty="0"/>
              <a:t> communicate with Arduino using USB (via serial port).Helpful for creating simple apps or ATM </a:t>
            </a:r>
            <a:r>
              <a:rPr lang="en-US" dirty="0" err="1"/>
              <a:t>interfaces.Can</a:t>
            </a:r>
            <a:r>
              <a:rPr lang="en-US" dirty="0"/>
              <a:t> generate voice outputs using TTS (text-to-speech).Stores user data like transactions or </a:t>
            </a:r>
            <a:r>
              <a:rPr lang="en-US" dirty="0" err="1"/>
              <a:t>inputs.Can</a:t>
            </a:r>
            <a:r>
              <a:rPr lang="en-US" dirty="0"/>
              <a:t> connect with a database to simulate ATM balance </a:t>
            </a:r>
            <a:r>
              <a:rPr lang="en-US" dirty="0" err="1"/>
              <a:t>check.Used</a:t>
            </a:r>
            <a:r>
              <a:rPr lang="en-US" dirty="0"/>
              <a:t> for testing how the hardware </a:t>
            </a:r>
            <a:r>
              <a:rPr lang="en-US" dirty="0" err="1"/>
              <a:t>behaves.Good</a:t>
            </a:r>
            <a:r>
              <a:rPr lang="en-US" dirty="0"/>
              <a:t> for writing short scripts to control your </a:t>
            </a:r>
            <a:r>
              <a:rPr lang="en-US" dirty="0" err="1"/>
              <a:t>project.Adds</a:t>
            </a:r>
            <a:r>
              <a:rPr lang="en-US" dirty="0"/>
              <a:t> intelligence and interaction to your system</a:t>
            </a:r>
            <a:endParaRPr lang="en-IN" dirty="0"/>
          </a:p>
        </p:txBody>
      </p:sp>
    </p:spTree>
    <p:extLst>
      <p:ext uri="{BB962C8B-B14F-4D97-AF65-F5344CB8AC3E}">
        <p14:creationId xmlns:p14="http://schemas.microsoft.com/office/powerpoint/2010/main" val="27243033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D29B4F1-66D9-1FA2-5DF1-E7C91F90F524}"/>
              </a:ext>
            </a:extLst>
          </p:cNvPr>
          <p:cNvSpPr txBox="1"/>
          <p:nvPr/>
        </p:nvSpPr>
        <p:spPr>
          <a:xfrm>
            <a:off x="388374" y="543232"/>
            <a:ext cx="6256266" cy="584775"/>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lang="en-US" altLang="en-US" sz="3200" b="1" u="sng" dirty="0">
                <a:latin typeface="Arial" panose="020B0604020202020204" pitchFamily="34" charset="0"/>
              </a:rPr>
              <a:t>SIMULA</a:t>
            </a:r>
            <a:r>
              <a:rPr kumimoji="0" lang="en-US" altLang="en-US" sz="3200" b="1" i="0" u="sng" strike="noStrike" cap="none" normalizeH="0" baseline="0" dirty="0">
                <a:ln>
                  <a:noFill/>
                </a:ln>
                <a:solidFill>
                  <a:schemeClr val="tx1"/>
                </a:solidFill>
                <a:effectLst/>
                <a:latin typeface="Arial" panose="020B0604020202020204" pitchFamily="34" charset="0"/>
              </a:rPr>
              <a:t>TION RESULTS </a:t>
            </a:r>
            <a:r>
              <a:rPr kumimoji="0" lang="en-US" altLang="en-US" sz="1800" b="1" i="0" u="sng" strike="noStrike" cap="none" normalizeH="0" baseline="0" dirty="0">
                <a:ln>
                  <a:noFill/>
                </a:ln>
                <a:solidFill>
                  <a:schemeClr val="tx1"/>
                </a:solidFill>
                <a:effectLst/>
                <a:latin typeface="Arial" panose="020B0604020202020204" pitchFamily="34" charset="0"/>
              </a:rPr>
              <a:t>:</a:t>
            </a:r>
          </a:p>
        </p:txBody>
      </p:sp>
      <p:pic>
        <p:nvPicPr>
          <p:cNvPr id="4" name="Picture 3">
            <a:extLst>
              <a:ext uri="{FF2B5EF4-FFF2-40B4-BE49-F238E27FC236}">
                <a16:creationId xmlns:a16="http://schemas.microsoft.com/office/drawing/2014/main" id="{294910D1-B759-2D35-787E-FF731B4E267E}"/>
              </a:ext>
            </a:extLst>
          </p:cNvPr>
          <p:cNvPicPr>
            <a:picLocks noChangeAspect="1"/>
          </p:cNvPicPr>
          <p:nvPr/>
        </p:nvPicPr>
        <p:blipFill>
          <a:blip r:embed="rId2">
            <a:extLst>
              <a:ext uri="{28A0092B-C50C-407E-A947-70E740481C1C}">
                <a14:useLocalDpi xmlns:a14="http://schemas.microsoft.com/office/drawing/2010/main" val="0"/>
              </a:ext>
            </a:extLst>
          </a:blip>
          <a:srcRect l="19149"/>
          <a:stretch/>
        </p:blipFill>
        <p:spPr>
          <a:xfrm>
            <a:off x="2260190" y="1414489"/>
            <a:ext cx="7671619" cy="5022199"/>
          </a:xfrm>
          <a:prstGeom prst="rect">
            <a:avLst/>
          </a:prstGeom>
        </p:spPr>
      </p:pic>
    </p:spTree>
    <p:extLst>
      <p:ext uri="{BB962C8B-B14F-4D97-AF65-F5344CB8AC3E}">
        <p14:creationId xmlns:p14="http://schemas.microsoft.com/office/powerpoint/2010/main" val="41876697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4876" y="164253"/>
            <a:ext cx="6183875" cy="681567"/>
          </a:xfrm>
        </p:spPr>
        <p:txBody>
          <a:bodyPr>
            <a:normAutofit/>
          </a:bodyPr>
          <a:lstStyle/>
          <a:p>
            <a:r>
              <a:rPr lang="en-US" sz="2800" b="1" u="sng" dirty="0">
                <a:latin typeface="Arial" panose="020B0604020202020204" pitchFamily="34" charset="0"/>
                <a:cs typeface="Arial" panose="020B0604020202020204" pitchFamily="34" charset="0"/>
              </a:rPr>
              <a:t>HARDWARE REQUIREMENTS:</a:t>
            </a:r>
            <a:endParaRPr lang="en-US" sz="2800" dirty="0">
              <a:latin typeface="Arial" panose="020B0604020202020204" pitchFamily="34" charset="0"/>
              <a:cs typeface="Arial" panose="020B0604020202020204" pitchFamily="34" charset="0"/>
            </a:endParaRPr>
          </a:p>
        </p:txBody>
      </p:sp>
      <p:sp>
        <p:nvSpPr>
          <p:cNvPr id="3" name="Text Placeholder 2"/>
          <p:cNvSpPr>
            <a:spLocks noGrp="1"/>
          </p:cNvSpPr>
          <p:nvPr>
            <p:ph type="body" idx="1"/>
          </p:nvPr>
        </p:nvSpPr>
        <p:spPr>
          <a:xfrm>
            <a:off x="514876" y="1028700"/>
            <a:ext cx="10800824" cy="3571580"/>
          </a:xfrm>
        </p:spPr>
        <p:txBody>
          <a:bodyPr>
            <a:normAutofit lnSpcReduction="10000"/>
          </a:bodyPr>
          <a:lstStyle/>
          <a:p>
            <a:pPr marL="457200" lvl="0" indent="-457200">
              <a:buFont typeface="Wingdings" panose="05000000000000000000" pitchFamily="2" charset="2"/>
              <a:buChar char="Ø"/>
            </a:pPr>
            <a:r>
              <a:rPr lang="en-IN" dirty="0">
                <a:solidFill>
                  <a:schemeClr val="tx1"/>
                </a:solidFill>
                <a:latin typeface="Arial" panose="020B0604020202020204" pitchFamily="34" charset="0"/>
                <a:cs typeface="Arial" panose="020B0604020202020204" pitchFamily="34" charset="0"/>
              </a:rPr>
              <a:t>Power Supply</a:t>
            </a:r>
          </a:p>
          <a:p>
            <a:pPr marL="457200" lvl="0" indent="-457200">
              <a:buFont typeface="Wingdings" panose="05000000000000000000" pitchFamily="2" charset="2"/>
              <a:buChar char="Ø"/>
            </a:pPr>
            <a:r>
              <a:rPr lang="en-IN" dirty="0">
                <a:solidFill>
                  <a:schemeClr val="tx1"/>
                </a:solidFill>
                <a:latin typeface="Arial" panose="020B0604020202020204" pitchFamily="34" charset="0"/>
                <a:cs typeface="Arial" panose="020B0604020202020204" pitchFamily="34" charset="0"/>
              </a:rPr>
              <a:t>Arduino Mega</a:t>
            </a:r>
          </a:p>
          <a:p>
            <a:pPr marL="457200" lvl="0" indent="-457200">
              <a:buFont typeface="Wingdings" panose="05000000000000000000" pitchFamily="2" charset="2"/>
              <a:buChar char="Ø"/>
            </a:pPr>
            <a:r>
              <a:rPr lang="en-IN" dirty="0">
                <a:solidFill>
                  <a:schemeClr val="tx1"/>
                </a:solidFill>
                <a:latin typeface="Arial" panose="020B0604020202020204" pitchFamily="34" charset="0"/>
                <a:cs typeface="Arial" panose="020B0604020202020204" pitchFamily="34" charset="0"/>
              </a:rPr>
              <a:t>Push Button </a:t>
            </a:r>
          </a:p>
          <a:p>
            <a:pPr marL="457200" lvl="0" indent="-457200">
              <a:buFont typeface="Wingdings" panose="05000000000000000000" pitchFamily="2" charset="2"/>
              <a:buChar char="Ø"/>
            </a:pPr>
            <a:r>
              <a:rPr lang="en-IN" dirty="0">
                <a:solidFill>
                  <a:schemeClr val="tx1"/>
                </a:solidFill>
                <a:latin typeface="Arial" panose="020B0604020202020204" pitchFamily="34" charset="0"/>
                <a:cs typeface="Arial" panose="020B0604020202020204" pitchFamily="34" charset="0"/>
              </a:rPr>
              <a:t>Servo Motor</a:t>
            </a:r>
          </a:p>
          <a:p>
            <a:pPr marL="457200" lvl="0" indent="-457200">
              <a:buFont typeface="Wingdings" panose="05000000000000000000" pitchFamily="2" charset="2"/>
              <a:buChar char="Ø"/>
            </a:pPr>
            <a:r>
              <a:rPr lang="en-IN" dirty="0">
                <a:solidFill>
                  <a:schemeClr val="tx1"/>
                </a:solidFill>
                <a:latin typeface="Arial" panose="020B0604020202020204" pitchFamily="34" charset="0"/>
                <a:cs typeface="Arial" panose="020B0604020202020204" pitchFamily="34" charset="0"/>
              </a:rPr>
              <a:t>Servo Driver</a:t>
            </a:r>
          </a:p>
          <a:p>
            <a:pPr marL="457200" lvl="0" indent="-457200">
              <a:buFont typeface="Wingdings" panose="05000000000000000000" pitchFamily="2" charset="2"/>
              <a:buChar char="Ø"/>
            </a:pPr>
            <a:r>
              <a:rPr lang="en-IN" dirty="0">
                <a:solidFill>
                  <a:schemeClr val="tx1"/>
                </a:solidFill>
                <a:latin typeface="Arial" panose="020B0604020202020204" pitchFamily="34" charset="0"/>
                <a:cs typeface="Arial" panose="020B0604020202020204" pitchFamily="34" charset="0"/>
              </a:rPr>
              <a:t>DF Player</a:t>
            </a:r>
          </a:p>
          <a:p>
            <a:pPr marL="457200" lvl="0" indent="-457200">
              <a:buFont typeface="Wingdings" panose="05000000000000000000" pitchFamily="2" charset="2"/>
              <a:buChar char="Ø"/>
            </a:pPr>
            <a:r>
              <a:rPr lang="en-IN" dirty="0">
                <a:solidFill>
                  <a:schemeClr val="tx1"/>
                </a:solidFill>
                <a:latin typeface="Arial" panose="020B0604020202020204" pitchFamily="34" charset="0"/>
                <a:cs typeface="Arial" panose="020B0604020202020204" pitchFamily="34" charset="0"/>
              </a:rPr>
              <a:t>Speaker</a:t>
            </a:r>
          </a:p>
          <a:p>
            <a:pPr marL="457200" lvl="0" indent="-457200">
              <a:buFont typeface="Wingdings" panose="05000000000000000000" pitchFamily="2" charset="2"/>
              <a:buChar char="Ø"/>
            </a:pPr>
            <a:r>
              <a:rPr lang="en-IN" dirty="0">
                <a:solidFill>
                  <a:schemeClr val="tx1"/>
                </a:solidFill>
                <a:latin typeface="Arial" panose="020B0604020202020204" pitchFamily="34" charset="0"/>
                <a:cs typeface="Arial" panose="020B0604020202020204" pitchFamily="34" charset="0"/>
              </a:rPr>
              <a:t>LCD</a:t>
            </a:r>
          </a:p>
        </p:txBody>
      </p:sp>
      <p:sp>
        <p:nvSpPr>
          <p:cNvPr id="4" name="TextBox 3">
            <a:extLst>
              <a:ext uri="{FF2B5EF4-FFF2-40B4-BE49-F238E27FC236}">
                <a16:creationId xmlns:a16="http://schemas.microsoft.com/office/drawing/2014/main" id="{8ED00D00-22E7-A2A2-2F76-2DFC2242FD11}"/>
              </a:ext>
            </a:extLst>
          </p:cNvPr>
          <p:cNvSpPr txBox="1"/>
          <p:nvPr/>
        </p:nvSpPr>
        <p:spPr>
          <a:xfrm>
            <a:off x="514876" y="4600280"/>
            <a:ext cx="8050490" cy="523220"/>
          </a:xfrm>
          <a:prstGeom prst="rect">
            <a:avLst/>
          </a:prstGeom>
          <a:noFill/>
        </p:spPr>
        <p:txBody>
          <a:bodyPr wrap="square" rtlCol="0">
            <a:spAutoFit/>
          </a:bodyPr>
          <a:lstStyle/>
          <a:p>
            <a:r>
              <a:rPr lang="en-US" sz="2800" b="1" u="sng" dirty="0">
                <a:latin typeface="Arial" panose="020B0604020202020204" pitchFamily="34" charset="0"/>
                <a:cs typeface="Arial" panose="020B0604020202020204" pitchFamily="34" charset="0"/>
              </a:rPr>
              <a:t>SOFTWARE</a:t>
            </a:r>
            <a:r>
              <a:rPr lang="en-US" sz="2400" b="1" u="sng" dirty="0">
                <a:latin typeface="Arial" panose="020B0604020202020204" pitchFamily="34" charset="0"/>
                <a:cs typeface="Arial" panose="020B0604020202020204" pitchFamily="34" charset="0"/>
              </a:rPr>
              <a:t> </a:t>
            </a:r>
            <a:r>
              <a:rPr lang="en-US" sz="2800" b="1" u="sng" dirty="0">
                <a:latin typeface="Arial" panose="020B0604020202020204" pitchFamily="34" charset="0"/>
                <a:cs typeface="Arial" panose="020B0604020202020204" pitchFamily="34" charset="0"/>
              </a:rPr>
              <a:t>REQUIREMENTS</a:t>
            </a:r>
            <a:r>
              <a:rPr lang="en-US" sz="2800" b="1" u="sng" dirty="0"/>
              <a:t>:</a:t>
            </a:r>
            <a:endParaRPr lang="en-IN" sz="2800" dirty="0"/>
          </a:p>
        </p:txBody>
      </p:sp>
      <p:sp>
        <p:nvSpPr>
          <p:cNvPr id="6" name="TextBox 5">
            <a:extLst>
              <a:ext uri="{FF2B5EF4-FFF2-40B4-BE49-F238E27FC236}">
                <a16:creationId xmlns:a16="http://schemas.microsoft.com/office/drawing/2014/main" id="{F11D4251-903F-348D-197C-63B988131871}"/>
              </a:ext>
            </a:extLst>
          </p:cNvPr>
          <p:cNvSpPr txBox="1"/>
          <p:nvPr/>
        </p:nvSpPr>
        <p:spPr>
          <a:xfrm>
            <a:off x="514876" y="5382978"/>
            <a:ext cx="3513762" cy="1200329"/>
          </a:xfrm>
          <a:prstGeom prst="rect">
            <a:avLst/>
          </a:prstGeom>
          <a:noFill/>
        </p:spPr>
        <p:txBody>
          <a:bodyPr wrap="square" rtlCol="0">
            <a:spAutoFit/>
          </a:bodyPr>
          <a:lstStyle/>
          <a:p>
            <a:pPr marL="285750" indent="-285750">
              <a:buFont typeface="Wingdings" panose="05000000000000000000" pitchFamily="2" charset="2"/>
              <a:buChar char="Ø"/>
            </a:pPr>
            <a:r>
              <a:rPr lang="en-IN" sz="2400" dirty="0">
                <a:latin typeface="Arial" panose="020B0604020202020204" pitchFamily="34" charset="0"/>
                <a:cs typeface="Arial" panose="020B0604020202020204" pitchFamily="34" charset="0"/>
              </a:rPr>
              <a:t>Arduino IDE</a:t>
            </a:r>
          </a:p>
          <a:p>
            <a:pPr marL="285750" indent="-285750">
              <a:buFont typeface="Wingdings" panose="05000000000000000000" pitchFamily="2" charset="2"/>
              <a:buChar char="Ø"/>
            </a:pPr>
            <a:r>
              <a:rPr lang="en-IN" sz="2400" dirty="0">
                <a:latin typeface="Arial" panose="020B0604020202020204" pitchFamily="34" charset="0"/>
                <a:cs typeface="Arial" panose="020B0604020202020204" pitchFamily="34" charset="0"/>
              </a:rPr>
              <a:t>Embedded C</a:t>
            </a:r>
          </a:p>
          <a:p>
            <a:pPr marL="285750" indent="-285750">
              <a:buFont typeface="Wingdings" panose="05000000000000000000" pitchFamily="2" charset="2"/>
              <a:buChar char="Ø"/>
            </a:pPr>
            <a:r>
              <a:rPr lang="en-IN" sz="2400" dirty="0">
                <a:latin typeface="Arial" panose="020B0604020202020204" pitchFamily="34" charset="0"/>
                <a:cs typeface="Arial" panose="020B0604020202020204" pitchFamily="34" charset="0"/>
              </a:rPr>
              <a:t>Anaconda Navigator</a:t>
            </a:r>
          </a:p>
        </p:txBody>
      </p:sp>
    </p:spTree>
    <p:extLst>
      <p:ext uri="{BB962C8B-B14F-4D97-AF65-F5344CB8AC3E}">
        <p14:creationId xmlns:p14="http://schemas.microsoft.com/office/powerpoint/2010/main" val="20092443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1757" y="393818"/>
            <a:ext cx="8825657" cy="681567"/>
          </a:xfrm>
        </p:spPr>
        <p:txBody>
          <a:bodyPr>
            <a:normAutofit/>
          </a:bodyPr>
          <a:lstStyle/>
          <a:p>
            <a:pPr marL="0" marR="0" algn="just">
              <a:lnSpc>
                <a:spcPct val="115000"/>
              </a:lnSpc>
              <a:spcBef>
                <a:spcPts val="1200"/>
              </a:spcBef>
              <a:spcAft>
                <a:spcPts val="1000"/>
              </a:spcAft>
            </a:pPr>
            <a:r>
              <a:rPr lang="en-US" sz="3200" b="1" u="sng" dirty="0">
                <a:latin typeface="Arial" panose="020B0604020202020204" pitchFamily="34" charset="0"/>
                <a:ea typeface="Times New Roman" panose="02020603050405020304" pitchFamily="18" charset="0"/>
                <a:cs typeface="Arial" panose="020B0604020202020204" pitchFamily="34" charset="0"/>
              </a:rPr>
              <a:t>REFERENCE:</a:t>
            </a:r>
            <a:endParaRPr lang="en-US" sz="3200" dirty="0">
              <a:effectLst/>
              <a:latin typeface="Arial" panose="020B0604020202020204" pitchFamily="34" charset="0"/>
              <a:ea typeface="Times New Roman" panose="02020603050405020304" pitchFamily="18" charset="0"/>
              <a:cs typeface="Arial" panose="020B0604020202020204" pitchFamily="34" charset="0"/>
            </a:endParaRPr>
          </a:p>
        </p:txBody>
      </p:sp>
      <p:sp>
        <p:nvSpPr>
          <p:cNvPr id="3" name="Text Placeholder 2"/>
          <p:cNvSpPr>
            <a:spLocks noGrp="1"/>
          </p:cNvSpPr>
          <p:nvPr>
            <p:ph type="body" idx="1"/>
          </p:nvPr>
        </p:nvSpPr>
        <p:spPr>
          <a:xfrm>
            <a:off x="481757" y="1458929"/>
            <a:ext cx="11228486" cy="4664469"/>
          </a:xfrm>
        </p:spPr>
        <p:txBody>
          <a:bodyPr>
            <a:noAutofit/>
          </a:bodyPr>
          <a:lstStyle/>
          <a:p>
            <a:pPr algn="just">
              <a:lnSpc>
                <a:spcPct val="150000"/>
              </a:lnSpc>
              <a:spcBef>
                <a:spcPts val="1200"/>
              </a:spcBef>
              <a:spcAft>
                <a:spcPts val="1000"/>
              </a:spcAft>
            </a:pP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[1] </a:t>
            </a:r>
            <a:r>
              <a:rPr lang="en-US"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Yaoguo</a:t>
            </a: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Li, </a:t>
            </a:r>
            <a:r>
              <a:rPr lang="en-US"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Huiye</a:t>
            </a: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Sun, Chen Zhang, and </a:t>
            </a:r>
            <a:r>
              <a:rPr lang="en-US"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Guohui</a:t>
            </a: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Li, “Sites selection of </a:t>
            </a:r>
            <a:r>
              <a:rPr lang="en-US"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atms</a:t>
            </a: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based on particle swarm optimization,” in 2009 International Conference on Information Technology and Computer Science. IEEE, 2009, vol. 2, pp. 526–530.</a:t>
            </a:r>
            <a:endParaRPr lang="en-IN"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endParaRPr>
          </a:p>
          <a:p>
            <a:pPr algn="just">
              <a:lnSpc>
                <a:spcPct val="150000"/>
              </a:lnSpc>
              <a:spcBef>
                <a:spcPts val="1200"/>
              </a:spcBef>
              <a:spcAft>
                <a:spcPts val="1000"/>
              </a:spcAft>
            </a:pP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[2] Valeria </a:t>
            </a:r>
            <a:r>
              <a:rPr lang="en-US"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Platonova</a:t>
            </a: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Elena </a:t>
            </a:r>
            <a:r>
              <a:rPr lang="en-US"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Gubar</a:t>
            </a: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and Saku </a:t>
            </a:r>
            <a:r>
              <a:rPr lang="en-US"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Kukkonen</a:t>
            </a: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“Heuristic optimization for multi-depot vehicle routing problem in atm network model,” in Advances in Dynamic Games, pp. 201–228. Springer, 2020.</a:t>
            </a:r>
            <a:endParaRPr lang="en-IN"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endParaRPr>
          </a:p>
          <a:p>
            <a:pPr algn="just">
              <a:lnSpc>
                <a:spcPct val="150000"/>
              </a:lnSpc>
              <a:spcBef>
                <a:spcPts val="1200"/>
              </a:spcBef>
              <a:spcAft>
                <a:spcPts val="1000"/>
              </a:spcAft>
            </a:pP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[3] Mithat </a:t>
            </a:r>
            <a:r>
              <a:rPr lang="en-US"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Zeydan</a:t>
            </a: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and </a:t>
            </a:r>
            <a:r>
              <a:rPr lang="en-US"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Sümeyra</a:t>
            </a: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n-US"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Kayserili</a:t>
            </a: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 rule-based decision support approach for site selection of automated teller machines (</a:t>
            </a:r>
            <a:r>
              <a:rPr lang="en-US"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atms</a:t>
            </a: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Intelligent Decision Technologies, vol. 13, no. 2, pp. 161–175, 2019. </a:t>
            </a:r>
            <a:endParaRPr lang="en-IN"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endParaRPr>
          </a:p>
          <a:p>
            <a:pPr algn="just">
              <a:lnSpc>
                <a:spcPct val="150000"/>
              </a:lnSpc>
              <a:spcBef>
                <a:spcPts val="1200"/>
              </a:spcBef>
              <a:spcAft>
                <a:spcPts val="1000"/>
              </a:spcAft>
            </a:pP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[4] </a:t>
            </a:r>
            <a:r>
              <a:rPr lang="en-US"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Fazilet</a:t>
            </a: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Ozer, Ismail </a:t>
            </a:r>
            <a:r>
              <a:rPr lang="en-US"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Hakki</a:t>
            </a: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n-US"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Toroslu</a:t>
            </a: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Pinar </a:t>
            </a:r>
            <a:r>
              <a:rPr lang="en-US"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Karagoz</a:t>
            </a: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and Ferhat </a:t>
            </a:r>
            <a:r>
              <a:rPr lang="en-US"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Yucel</a:t>
            </a: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“Dynamic programming solution to atm cash replenishment optimization problem,” in International Conference on Intelligent Computing &amp; Optimization. Springer, 2018, pp. 428–437. </a:t>
            </a:r>
            <a:endParaRPr lang="en-IN"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endParaRPr>
          </a:p>
          <a:p>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[5] ¸</a:t>
            </a:r>
            <a:r>
              <a:rPr lang="en-US"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Seyma</a:t>
            </a: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n-US"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Batı</a:t>
            </a: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and </a:t>
            </a:r>
            <a:r>
              <a:rPr lang="en-US"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Didem</a:t>
            </a: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n-US" sz="1500"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Gözüpek</a:t>
            </a:r>
            <a:r>
              <a:rPr lang="en-US" sz="1500"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“Joint optimization of cash management and routing for new-generation automated teller machine networks,” IEEE Transactions on Systems, Man, and Cybernetics: Systems, 2017.</a:t>
            </a:r>
            <a:endParaRPr lang="en-IN" sz="15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109386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0576" y="479101"/>
            <a:ext cx="10943464" cy="5702395"/>
          </a:xfrm>
          <a:prstGeom prst="rect">
            <a:avLst/>
          </a:prstGeom>
        </p:spPr>
        <p:txBody>
          <a:bodyPr wrap="square">
            <a:spAutoFit/>
          </a:bodyPr>
          <a:lstStyle/>
          <a:p>
            <a:pPr algn="just">
              <a:lnSpc>
                <a:spcPct val="150000"/>
              </a:lnSpc>
              <a:spcBef>
                <a:spcPts val="1200"/>
              </a:spcBef>
              <a:spcAft>
                <a:spcPts val="1000"/>
              </a:spcAft>
            </a:pPr>
            <a:r>
              <a:rPr lang="en-US" sz="1600" dirty="0">
                <a:effectLst/>
                <a:latin typeface="Arial" panose="020B0604020202020204" pitchFamily="34" charset="0"/>
                <a:ea typeface="Times New Roman" panose="02020603050405020304" pitchFamily="18" charset="0"/>
                <a:cs typeface="Arial" panose="020B0604020202020204" pitchFamily="34" charset="0"/>
              </a:rPr>
              <a:t>[</a:t>
            </a:r>
            <a:r>
              <a:rPr lang="en-US" sz="1500" dirty="0">
                <a:effectLst/>
                <a:latin typeface="Arial" panose="020B0604020202020204" pitchFamily="34" charset="0"/>
                <a:ea typeface="Times New Roman" panose="02020603050405020304" pitchFamily="18" charset="0"/>
                <a:cs typeface="Arial" panose="020B0604020202020204" pitchFamily="34" charset="0"/>
              </a:rPr>
              <a:t>6] </a:t>
            </a:r>
            <a:r>
              <a:rPr lang="en-US" sz="1500" dirty="0" err="1">
                <a:effectLst/>
                <a:latin typeface="Arial" panose="020B0604020202020204" pitchFamily="34" charset="0"/>
                <a:ea typeface="Times New Roman" panose="02020603050405020304" pitchFamily="18" charset="0"/>
                <a:cs typeface="Arial" panose="020B0604020202020204" pitchFamily="34" charset="0"/>
              </a:rPr>
              <a:t>Canser</a:t>
            </a:r>
            <a:r>
              <a:rPr lang="en-US" sz="1500" dirty="0">
                <a:effectLst/>
                <a:latin typeface="Arial" panose="020B0604020202020204" pitchFamily="34" charset="0"/>
                <a:ea typeface="Times New Roman" panose="02020603050405020304" pitchFamily="18" charset="0"/>
                <a:cs typeface="Arial" panose="020B0604020202020204" pitchFamily="34" charset="0"/>
              </a:rPr>
              <a:t> </a:t>
            </a:r>
            <a:r>
              <a:rPr lang="en-US" sz="1500" dirty="0" err="1">
                <a:effectLst/>
                <a:latin typeface="Arial" panose="020B0604020202020204" pitchFamily="34" charset="0"/>
                <a:ea typeface="Times New Roman" panose="02020603050405020304" pitchFamily="18" charset="0"/>
                <a:cs typeface="Arial" panose="020B0604020202020204" pitchFamily="34" charset="0"/>
              </a:rPr>
              <a:t>Bilir</a:t>
            </a:r>
            <a:r>
              <a:rPr lang="en-US" sz="1500" dirty="0">
                <a:effectLst/>
                <a:latin typeface="Arial" panose="020B0604020202020204" pitchFamily="34" charset="0"/>
                <a:ea typeface="Times New Roman" panose="02020603050405020304" pitchFamily="18" charset="0"/>
                <a:cs typeface="Arial" panose="020B0604020202020204" pitchFamily="34" charset="0"/>
              </a:rPr>
              <a:t> and Adil </a:t>
            </a:r>
            <a:r>
              <a:rPr lang="en-US" sz="1500" dirty="0" err="1">
                <a:effectLst/>
                <a:latin typeface="Arial" panose="020B0604020202020204" pitchFamily="34" charset="0"/>
                <a:ea typeface="Times New Roman" panose="02020603050405020304" pitchFamily="18" charset="0"/>
                <a:cs typeface="Arial" panose="020B0604020202020204" pitchFamily="34" charset="0"/>
              </a:rPr>
              <a:t>Dö¸seyen</a:t>
            </a:r>
            <a:r>
              <a:rPr lang="en-US" sz="1500" dirty="0">
                <a:effectLst/>
                <a:latin typeface="Arial" panose="020B0604020202020204" pitchFamily="34" charset="0"/>
                <a:ea typeface="Times New Roman" panose="02020603050405020304" pitchFamily="18" charset="0"/>
                <a:cs typeface="Arial" panose="020B0604020202020204" pitchFamily="34" charset="0"/>
              </a:rPr>
              <a:t>, “Optimization of atm and branch cash operations using an integrated cash requirement forecasting and cash optimization model,” Business &amp; Management Studies: An International Journal, vol. 6, no. 1, pp. 237–255, 2018.</a:t>
            </a:r>
            <a:endParaRPr lang="en-IN" sz="1500" dirty="0">
              <a:effectLst/>
              <a:latin typeface="Arial" panose="020B0604020202020204" pitchFamily="34" charset="0"/>
              <a:ea typeface="Times New Roman" panose="02020603050405020304" pitchFamily="18" charset="0"/>
              <a:cs typeface="Arial" panose="020B0604020202020204" pitchFamily="34" charset="0"/>
            </a:endParaRPr>
          </a:p>
          <a:p>
            <a:pPr algn="just">
              <a:lnSpc>
                <a:spcPct val="150000"/>
              </a:lnSpc>
              <a:spcBef>
                <a:spcPts val="1200"/>
              </a:spcBef>
              <a:spcAft>
                <a:spcPts val="1000"/>
              </a:spcAft>
            </a:pPr>
            <a:r>
              <a:rPr lang="en-US" sz="1500" dirty="0">
                <a:effectLst/>
                <a:latin typeface="Arial" panose="020B0604020202020204" pitchFamily="34" charset="0"/>
                <a:ea typeface="Times New Roman" panose="02020603050405020304" pitchFamily="18" charset="0"/>
                <a:cs typeface="Arial" panose="020B0604020202020204" pitchFamily="34" charset="0"/>
              </a:rPr>
              <a:t> [7] </a:t>
            </a:r>
            <a:r>
              <a:rPr lang="en-US" sz="1500" dirty="0" err="1">
                <a:effectLst/>
                <a:latin typeface="Arial" panose="020B0604020202020204" pitchFamily="34" charset="0"/>
                <a:ea typeface="Times New Roman" panose="02020603050405020304" pitchFamily="18" charset="0"/>
                <a:cs typeface="Arial" panose="020B0604020202020204" pitchFamily="34" charset="0"/>
              </a:rPr>
              <a:t>Soodabeh</a:t>
            </a:r>
            <a:r>
              <a:rPr lang="en-US" sz="1500" dirty="0">
                <a:effectLst/>
                <a:latin typeface="Arial" panose="020B0604020202020204" pitchFamily="34" charset="0"/>
                <a:ea typeface="Times New Roman" panose="02020603050405020304" pitchFamily="18" charset="0"/>
                <a:cs typeface="Arial" panose="020B0604020202020204" pitchFamily="34" charset="0"/>
              </a:rPr>
              <a:t> </a:t>
            </a:r>
            <a:r>
              <a:rPr lang="en-US" sz="1500" dirty="0" err="1">
                <a:effectLst/>
                <a:latin typeface="Arial" panose="020B0604020202020204" pitchFamily="34" charset="0"/>
                <a:ea typeface="Times New Roman" panose="02020603050405020304" pitchFamily="18" charset="0"/>
                <a:cs typeface="Arial" panose="020B0604020202020204" pitchFamily="34" charset="0"/>
              </a:rPr>
              <a:t>Poorzaker</a:t>
            </a:r>
            <a:r>
              <a:rPr lang="en-US" sz="1500" dirty="0">
                <a:effectLst/>
                <a:latin typeface="Arial" panose="020B0604020202020204" pitchFamily="34" charset="0"/>
                <a:ea typeface="Times New Roman" panose="02020603050405020304" pitchFamily="18" charset="0"/>
                <a:cs typeface="Arial" panose="020B0604020202020204" pitchFamily="34" charset="0"/>
              </a:rPr>
              <a:t> </a:t>
            </a:r>
            <a:r>
              <a:rPr lang="en-US" sz="1500" dirty="0" err="1">
                <a:effectLst/>
                <a:latin typeface="Arial" panose="020B0604020202020204" pitchFamily="34" charset="0"/>
                <a:ea typeface="Times New Roman" panose="02020603050405020304" pitchFamily="18" charset="0"/>
                <a:cs typeface="Arial" panose="020B0604020202020204" pitchFamily="34" charset="0"/>
              </a:rPr>
              <a:t>Arabani</a:t>
            </a:r>
            <a:r>
              <a:rPr lang="en-US" sz="1500" dirty="0">
                <a:effectLst/>
                <a:latin typeface="Arial" panose="020B0604020202020204" pitchFamily="34" charset="0"/>
                <a:ea typeface="Times New Roman" panose="02020603050405020304" pitchFamily="18" charset="0"/>
                <a:cs typeface="Arial" panose="020B0604020202020204" pitchFamily="34" charset="0"/>
              </a:rPr>
              <a:t> and </a:t>
            </a:r>
            <a:r>
              <a:rPr lang="en-US" sz="1500" dirty="0" err="1">
                <a:effectLst/>
                <a:latin typeface="Arial" panose="020B0604020202020204" pitchFamily="34" charset="0"/>
                <a:ea typeface="Times New Roman" panose="02020603050405020304" pitchFamily="18" charset="0"/>
                <a:cs typeface="Arial" panose="020B0604020202020204" pitchFamily="34" charset="0"/>
              </a:rPr>
              <a:t>Hosein</a:t>
            </a:r>
            <a:r>
              <a:rPr lang="en-US" sz="1500" dirty="0">
                <a:effectLst/>
                <a:latin typeface="Arial" panose="020B0604020202020204" pitchFamily="34" charset="0"/>
                <a:ea typeface="Times New Roman" panose="02020603050405020304" pitchFamily="18" charset="0"/>
                <a:cs typeface="Arial" panose="020B0604020202020204" pitchFamily="34" charset="0"/>
              </a:rPr>
              <a:t> </a:t>
            </a:r>
            <a:r>
              <a:rPr lang="en-US" sz="1500" dirty="0" err="1">
                <a:effectLst/>
                <a:latin typeface="Arial" panose="020B0604020202020204" pitchFamily="34" charset="0"/>
                <a:ea typeface="Times New Roman" panose="02020603050405020304" pitchFamily="18" charset="0"/>
                <a:cs typeface="Arial" panose="020B0604020202020204" pitchFamily="34" charset="0"/>
              </a:rPr>
              <a:t>Ebrahimpour</a:t>
            </a:r>
            <a:r>
              <a:rPr lang="en-US" sz="1500" dirty="0">
                <a:effectLst/>
                <a:latin typeface="Arial" panose="020B0604020202020204" pitchFamily="34" charset="0"/>
                <a:ea typeface="Times New Roman" panose="02020603050405020304" pitchFamily="18" charset="0"/>
                <a:cs typeface="Arial" panose="020B0604020202020204" pitchFamily="34" charset="0"/>
              </a:rPr>
              <a:t> </a:t>
            </a:r>
            <a:r>
              <a:rPr lang="en-US" sz="1500" dirty="0" err="1">
                <a:effectLst/>
                <a:latin typeface="Arial" panose="020B0604020202020204" pitchFamily="34" charset="0"/>
                <a:ea typeface="Times New Roman" panose="02020603050405020304" pitchFamily="18" charset="0"/>
                <a:cs typeface="Arial" panose="020B0604020202020204" pitchFamily="34" charset="0"/>
              </a:rPr>
              <a:t>Komleh</a:t>
            </a:r>
            <a:r>
              <a:rPr lang="en-US" sz="1500" dirty="0">
                <a:effectLst/>
                <a:latin typeface="Arial" panose="020B0604020202020204" pitchFamily="34" charset="0"/>
                <a:ea typeface="Times New Roman" panose="02020603050405020304" pitchFamily="18" charset="0"/>
                <a:cs typeface="Arial" panose="020B0604020202020204" pitchFamily="34" charset="0"/>
              </a:rPr>
              <a:t>, “The improvement of forecasting </a:t>
            </a:r>
            <a:r>
              <a:rPr lang="en-US" sz="1500" dirty="0" err="1">
                <a:effectLst/>
                <a:latin typeface="Arial" panose="020B0604020202020204" pitchFamily="34" charset="0"/>
                <a:ea typeface="Times New Roman" panose="02020603050405020304" pitchFamily="18" charset="0"/>
                <a:cs typeface="Arial" panose="020B0604020202020204" pitchFamily="34" charset="0"/>
              </a:rPr>
              <a:t>atms</a:t>
            </a:r>
            <a:r>
              <a:rPr lang="en-US" sz="1500" dirty="0">
                <a:effectLst/>
                <a:latin typeface="Arial" panose="020B0604020202020204" pitchFamily="34" charset="0"/>
                <a:ea typeface="Times New Roman" panose="02020603050405020304" pitchFamily="18" charset="0"/>
                <a:cs typeface="Arial" panose="020B0604020202020204" pitchFamily="34" charset="0"/>
              </a:rPr>
              <a:t> cash demand of </a:t>
            </a:r>
            <a:r>
              <a:rPr lang="en-US" sz="1500" dirty="0" err="1">
                <a:effectLst/>
                <a:latin typeface="Arial" panose="020B0604020202020204" pitchFamily="34" charset="0"/>
                <a:ea typeface="Times New Roman" panose="02020603050405020304" pitchFamily="18" charset="0"/>
                <a:cs typeface="Arial" panose="020B0604020202020204" pitchFamily="34" charset="0"/>
              </a:rPr>
              <a:t>iran</a:t>
            </a:r>
            <a:r>
              <a:rPr lang="en-US" sz="1500" dirty="0">
                <a:effectLst/>
                <a:latin typeface="Arial" panose="020B0604020202020204" pitchFamily="34" charset="0"/>
                <a:ea typeface="Times New Roman" panose="02020603050405020304" pitchFamily="18" charset="0"/>
                <a:cs typeface="Arial" panose="020B0604020202020204" pitchFamily="34" charset="0"/>
              </a:rPr>
              <a:t> banking network using convolutional neural network,” Arabian Journal for Science and Engineering, vol. 44, no. 4, pp. 3733–3743, 2019. </a:t>
            </a:r>
            <a:endParaRPr lang="en-IN" sz="1500" dirty="0">
              <a:effectLst/>
              <a:latin typeface="Arial" panose="020B0604020202020204" pitchFamily="34" charset="0"/>
              <a:ea typeface="Times New Roman" panose="02020603050405020304" pitchFamily="18" charset="0"/>
              <a:cs typeface="Arial" panose="020B0604020202020204" pitchFamily="34" charset="0"/>
            </a:endParaRPr>
          </a:p>
          <a:p>
            <a:pPr algn="just">
              <a:lnSpc>
                <a:spcPct val="150000"/>
              </a:lnSpc>
              <a:spcBef>
                <a:spcPts val="1200"/>
              </a:spcBef>
              <a:spcAft>
                <a:spcPts val="1000"/>
              </a:spcAft>
            </a:pPr>
            <a:r>
              <a:rPr lang="en-US" sz="1500" dirty="0">
                <a:effectLst/>
                <a:latin typeface="Arial" panose="020B0604020202020204" pitchFamily="34" charset="0"/>
                <a:ea typeface="Times New Roman" panose="02020603050405020304" pitchFamily="18" charset="0"/>
                <a:cs typeface="Arial" panose="020B0604020202020204" pitchFamily="34" charset="0"/>
              </a:rPr>
              <a:t>[8] </a:t>
            </a:r>
            <a:r>
              <a:rPr lang="en-US" sz="1500" dirty="0" err="1">
                <a:effectLst/>
                <a:latin typeface="Arial" panose="020B0604020202020204" pitchFamily="34" charset="0"/>
                <a:ea typeface="Times New Roman" panose="02020603050405020304" pitchFamily="18" charset="0"/>
                <a:cs typeface="Arial" panose="020B0604020202020204" pitchFamily="34" charset="0"/>
              </a:rPr>
              <a:t>Sarveswararao</a:t>
            </a:r>
            <a:r>
              <a:rPr lang="en-US" sz="1500" dirty="0">
                <a:effectLst/>
                <a:latin typeface="Arial" panose="020B0604020202020204" pitchFamily="34" charset="0"/>
                <a:ea typeface="Times New Roman" panose="02020603050405020304" pitchFamily="18" charset="0"/>
                <a:cs typeface="Arial" panose="020B0604020202020204" pitchFamily="34" charset="0"/>
              </a:rPr>
              <a:t> </a:t>
            </a:r>
            <a:r>
              <a:rPr lang="en-US" sz="1500" dirty="0" err="1">
                <a:effectLst/>
                <a:latin typeface="Arial" panose="020B0604020202020204" pitchFamily="34" charset="0"/>
                <a:ea typeface="Times New Roman" panose="02020603050405020304" pitchFamily="18" charset="0"/>
                <a:cs typeface="Arial" panose="020B0604020202020204" pitchFamily="34" charset="0"/>
              </a:rPr>
              <a:t>Vangala</a:t>
            </a:r>
            <a:r>
              <a:rPr lang="en-US" sz="1500" dirty="0">
                <a:effectLst/>
                <a:latin typeface="Arial" panose="020B0604020202020204" pitchFamily="34" charset="0"/>
                <a:ea typeface="Times New Roman" panose="02020603050405020304" pitchFamily="18" charset="0"/>
                <a:cs typeface="Arial" panose="020B0604020202020204" pitchFamily="34" charset="0"/>
              </a:rPr>
              <a:t> and Ravi </a:t>
            </a:r>
            <a:r>
              <a:rPr lang="en-US" sz="1500" dirty="0" err="1">
                <a:effectLst/>
                <a:latin typeface="Arial" panose="020B0604020202020204" pitchFamily="34" charset="0"/>
                <a:ea typeface="Times New Roman" panose="02020603050405020304" pitchFamily="18" charset="0"/>
                <a:cs typeface="Arial" panose="020B0604020202020204" pitchFamily="34" charset="0"/>
              </a:rPr>
              <a:t>Vadlamani</a:t>
            </a:r>
            <a:r>
              <a:rPr lang="en-US" sz="1500" dirty="0">
                <a:effectLst/>
                <a:latin typeface="Arial" panose="020B0604020202020204" pitchFamily="34" charset="0"/>
                <a:ea typeface="Times New Roman" panose="02020603050405020304" pitchFamily="18" charset="0"/>
                <a:cs typeface="Arial" panose="020B0604020202020204" pitchFamily="34" charset="0"/>
              </a:rPr>
              <a:t>, “Atm cash demand forecasting in an </a:t>
            </a:r>
            <a:r>
              <a:rPr lang="en-US" sz="1500" dirty="0" err="1">
                <a:effectLst/>
                <a:latin typeface="Arial" panose="020B0604020202020204" pitchFamily="34" charset="0"/>
                <a:ea typeface="Times New Roman" panose="02020603050405020304" pitchFamily="18" charset="0"/>
                <a:cs typeface="Arial" panose="020B0604020202020204" pitchFamily="34" charset="0"/>
              </a:rPr>
              <a:t>indian</a:t>
            </a:r>
            <a:r>
              <a:rPr lang="en-US" sz="1500" dirty="0">
                <a:effectLst/>
                <a:latin typeface="Arial" panose="020B0604020202020204" pitchFamily="34" charset="0"/>
                <a:ea typeface="Times New Roman" panose="02020603050405020304" pitchFamily="18" charset="0"/>
                <a:cs typeface="Arial" panose="020B0604020202020204" pitchFamily="34" charset="0"/>
              </a:rPr>
              <a:t> bank with chaos and deep learning,” </a:t>
            </a:r>
            <a:r>
              <a:rPr lang="en-US" sz="1500" dirty="0" err="1">
                <a:effectLst/>
                <a:latin typeface="Arial" panose="020B0604020202020204" pitchFamily="34" charset="0"/>
                <a:ea typeface="Times New Roman" panose="02020603050405020304" pitchFamily="18" charset="0"/>
                <a:cs typeface="Arial" panose="020B0604020202020204" pitchFamily="34" charset="0"/>
              </a:rPr>
              <a:t>arXiv</a:t>
            </a:r>
            <a:r>
              <a:rPr lang="en-US" sz="1500" dirty="0">
                <a:effectLst/>
                <a:latin typeface="Arial" panose="020B0604020202020204" pitchFamily="34" charset="0"/>
                <a:ea typeface="Times New Roman" panose="02020603050405020304" pitchFamily="18" charset="0"/>
                <a:cs typeface="Arial" panose="020B0604020202020204" pitchFamily="34" charset="0"/>
              </a:rPr>
              <a:t> preprint arXiv:2008.10365, 2020.</a:t>
            </a:r>
            <a:endParaRPr lang="en-IN" sz="1500" dirty="0">
              <a:effectLst/>
              <a:latin typeface="Arial" panose="020B0604020202020204" pitchFamily="34" charset="0"/>
              <a:ea typeface="Times New Roman" panose="02020603050405020304" pitchFamily="18" charset="0"/>
              <a:cs typeface="Arial" panose="020B0604020202020204" pitchFamily="34" charset="0"/>
            </a:endParaRPr>
          </a:p>
          <a:p>
            <a:pPr algn="just">
              <a:lnSpc>
                <a:spcPct val="150000"/>
              </a:lnSpc>
              <a:spcBef>
                <a:spcPts val="1200"/>
              </a:spcBef>
              <a:spcAft>
                <a:spcPts val="1000"/>
              </a:spcAft>
            </a:pPr>
            <a:r>
              <a:rPr lang="en-US" sz="1500" dirty="0">
                <a:effectLst/>
                <a:latin typeface="Arial" panose="020B0604020202020204" pitchFamily="34" charset="0"/>
                <a:ea typeface="Times New Roman" panose="02020603050405020304" pitchFamily="18" charset="0"/>
                <a:cs typeface="Arial" panose="020B0604020202020204" pitchFamily="34" charset="0"/>
              </a:rPr>
              <a:t> [9] S </a:t>
            </a:r>
            <a:r>
              <a:rPr lang="en-US" sz="1500" dirty="0" err="1">
                <a:effectLst/>
                <a:latin typeface="Arial" panose="020B0604020202020204" pitchFamily="34" charset="0"/>
                <a:ea typeface="Times New Roman" panose="02020603050405020304" pitchFamily="18" charset="0"/>
                <a:cs typeface="Arial" panose="020B0604020202020204" pitchFamily="34" charset="0"/>
              </a:rPr>
              <a:t>Poorzaker</a:t>
            </a:r>
            <a:r>
              <a:rPr lang="en-US" sz="1500" dirty="0">
                <a:effectLst/>
                <a:latin typeface="Arial" panose="020B0604020202020204" pitchFamily="34" charset="0"/>
                <a:ea typeface="Times New Roman" panose="02020603050405020304" pitchFamily="18" charset="0"/>
                <a:cs typeface="Arial" panose="020B0604020202020204" pitchFamily="34" charset="0"/>
              </a:rPr>
              <a:t> </a:t>
            </a:r>
            <a:r>
              <a:rPr lang="en-US" sz="1500" dirty="0" err="1">
                <a:effectLst/>
                <a:latin typeface="Arial" panose="020B0604020202020204" pitchFamily="34" charset="0"/>
                <a:ea typeface="Times New Roman" panose="02020603050405020304" pitchFamily="18" charset="0"/>
                <a:cs typeface="Arial" panose="020B0604020202020204" pitchFamily="34" charset="0"/>
              </a:rPr>
              <a:t>Arabani</a:t>
            </a:r>
            <a:r>
              <a:rPr lang="en-US" sz="1500" dirty="0">
                <a:effectLst/>
                <a:latin typeface="Arial" panose="020B0604020202020204" pitchFamily="34" charset="0"/>
                <a:ea typeface="Times New Roman" panose="02020603050405020304" pitchFamily="18" charset="0"/>
                <a:cs typeface="Arial" panose="020B0604020202020204" pitchFamily="34" charset="0"/>
              </a:rPr>
              <a:t> and H </a:t>
            </a:r>
            <a:r>
              <a:rPr lang="en-US" sz="1500" dirty="0" err="1">
                <a:effectLst/>
                <a:latin typeface="Arial" panose="020B0604020202020204" pitchFamily="34" charset="0"/>
                <a:ea typeface="Times New Roman" panose="02020603050405020304" pitchFamily="18" charset="0"/>
                <a:cs typeface="Arial" panose="020B0604020202020204" pitchFamily="34" charset="0"/>
              </a:rPr>
              <a:t>Ebrahimpour</a:t>
            </a:r>
            <a:r>
              <a:rPr lang="en-US" sz="1500" dirty="0">
                <a:effectLst/>
                <a:latin typeface="Arial" panose="020B0604020202020204" pitchFamily="34" charset="0"/>
                <a:ea typeface="Times New Roman" panose="02020603050405020304" pitchFamily="18" charset="0"/>
                <a:cs typeface="Arial" panose="020B0604020202020204" pitchFamily="34" charset="0"/>
              </a:rPr>
              <a:t> </a:t>
            </a:r>
            <a:r>
              <a:rPr lang="en-US" sz="1500" dirty="0" err="1">
                <a:effectLst/>
                <a:latin typeface="Arial" panose="020B0604020202020204" pitchFamily="34" charset="0"/>
                <a:ea typeface="Times New Roman" panose="02020603050405020304" pitchFamily="18" charset="0"/>
                <a:cs typeface="Arial" panose="020B0604020202020204" pitchFamily="34" charset="0"/>
              </a:rPr>
              <a:t>Komleh</a:t>
            </a:r>
            <a:r>
              <a:rPr lang="en-US" sz="1500" dirty="0">
                <a:effectLst/>
                <a:latin typeface="Arial" panose="020B0604020202020204" pitchFamily="34" charset="0"/>
                <a:ea typeface="Times New Roman" panose="02020603050405020304" pitchFamily="18" charset="0"/>
                <a:cs typeface="Arial" panose="020B0604020202020204" pitchFamily="34" charset="0"/>
              </a:rPr>
              <a:t>, “The optimization of forecasting </a:t>
            </a:r>
            <a:r>
              <a:rPr lang="en-US" sz="1500" dirty="0" err="1">
                <a:effectLst/>
                <a:latin typeface="Arial" panose="020B0604020202020204" pitchFamily="34" charset="0"/>
                <a:ea typeface="Times New Roman" panose="02020603050405020304" pitchFamily="18" charset="0"/>
                <a:cs typeface="Arial" panose="020B0604020202020204" pitchFamily="34" charset="0"/>
              </a:rPr>
              <a:t>atms</a:t>
            </a:r>
            <a:r>
              <a:rPr lang="en-US" sz="1500" dirty="0">
                <a:effectLst/>
                <a:latin typeface="Arial" panose="020B0604020202020204" pitchFamily="34" charset="0"/>
                <a:ea typeface="Times New Roman" panose="02020603050405020304" pitchFamily="18" charset="0"/>
                <a:cs typeface="Arial" panose="020B0604020202020204" pitchFamily="34" charset="0"/>
              </a:rPr>
              <a:t> cash demand of </a:t>
            </a:r>
            <a:r>
              <a:rPr lang="en-US" sz="1500" dirty="0" err="1">
                <a:effectLst/>
                <a:latin typeface="Arial" panose="020B0604020202020204" pitchFamily="34" charset="0"/>
                <a:ea typeface="Times New Roman" panose="02020603050405020304" pitchFamily="18" charset="0"/>
                <a:cs typeface="Arial" panose="020B0604020202020204" pitchFamily="34" charset="0"/>
              </a:rPr>
              <a:t>iran</a:t>
            </a:r>
            <a:r>
              <a:rPr lang="en-US" sz="1500" dirty="0">
                <a:effectLst/>
                <a:latin typeface="Arial" panose="020B0604020202020204" pitchFamily="34" charset="0"/>
                <a:ea typeface="Times New Roman" panose="02020603050405020304" pitchFamily="18" charset="0"/>
                <a:cs typeface="Arial" panose="020B0604020202020204" pitchFamily="34" charset="0"/>
              </a:rPr>
              <a:t> banking network using </a:t>
            </a:r>
            <a:r>
              <a:rPr lang="en-US" sz="1500" dirty="0" err="1">
                <a:effectLst/>
                <a:latin typeface="Arial" panose="020B0604020202020204" pitchFamily="34" charset="0"/>
                <a:ea typeface="Times New Roman" panose="02020603050405020304" pitchFamily="18" charset="0"/>
                <a:cs typeface="Arial" panose="020B0604020202020204" pitchFamily="34" charset="0"/>
              </a:rPr>
              <a:t>lstm</a:t>
            </a:r>
            <a:r>
              <a:rPr lang="en-US" sz="1500" dirty="0">
                <a:effectLst/>
                <a:latin typeface="Arial" panose="020B0604020202020204" pitchFamily="34" charset="0"/>
                <a:ea typeface="Times New Roman" panose="02020603050405020304" pitchFamily="18" charset="0"/>
                <a:cs typeface="Arial" panose="020B0604020202020204" pitchFamily="34" charset="0"/>
              </a:rPr>
              <a:t> deep recursive neural network,” Journal of Operational Research In Its Applications (Applied Mathematics)-</a:t>
            </a:r>
            <a:r>
              <a:rPr lang="en-US" sz="1500" dirty="0" err="1">
                <a:effectLst/>
                <a:latin typeface="Arial" panose="020B0604020202020204" pitchFamily="34" charset="0"/>
                <a:ea typeface="Times New Roman" panose="02020603050405020304" pitchFamily="18" charset="0"/>
                <a:cs typeface="Arial" panose="020B0604020202020204" pitchFamily="34" charset="0"/>
              </a:rPr>
              <a:t>Lahijan</a:t>
            </a:r>
            <a:r>
              <a:rPr lang="en-US" sz="1500" dirty="0">
                <a:effectLst/>
                <a:latin typeface="Arial" panose="020B0604020202020204" pitchFamily="34" charset="0"/>
                <a:ea typeface="Times New Roman" panose="02020603050405020304" pitchFamily="18" charset="0"/>
                <a:cs typeface="Arial" panose="020B0604020202020204" pitchFamily="34" charset="0"/>
              </a:rPr>
              <a:t> Azad University, vol. 16, no. 3, pp. 69–88, 2019.</a:t>
            </a:r>
            <a:endParaRPr lang="en-IN" sz="1500" dirty="0">
              <a:effectLst/>
              <a:latin typeface="Arial" panose="020B0604020202020204" pitchFamily="34" charset="0"/>
              <a:ea typeface="Times New Roman" panose="02020603050405020304" pitchFamily="18" charset="0"/>
              <a:cs typeface="Arial" panose="020B0604020202020204" pitchFamily="34" charset="0"/>
            </a:endParaRPr>
          </a:p>
          <a:p>
            <a:pPr algn="just">
              <a:lnSpc>
                <a:spcPct val="150000"/>
              </a:lnSpc>
              <a:spcBef>
                <a:spcPts val="1200"/>
              </a:spcBef>
              <a:spcAft>
                <a:spcPts val="1000"/>
              </a:spcAft>
            </a:pPr>
            <a:r>
              <a:rPr lang="en-US" sz="1500" dirty="0">
                <a:effectLst/>
                <a:latin typeface="Arial" panose="020B0604020202020204" pitchFamily="34" charset="0"/>
                <a:ea typeface="Times New Roman" panose="02020603050405020304" pitchFamily="18" charset="0"/>
                <a:cs typeface="Arial" panose="020B0604020202020204" pitchFamily="34" charset="0"/>
              </a:rPr>
              <a:t> [10] Hossein </a:t>
            </a:r>
            <a:r>
              <a:rPr lang="en-US" sz="1500" dirty="0" err="1">
                <a:effectLst/>
                <a:latin typeface="Arial" panose="020B0604020202020204" pitchFamily="34" charset="0"/>
                <a:ea typeface="Times New Roman" panose="02020603050405020304" pitchFamily="18" charset="0"/>
                <a:cs typeface="Arial" panose="020B0604020202020204" pitchFamily="34" charset="0"/>
              </a:rPr>
              <a:t>Abbasimehr</a:t>
            </a:r>
            <a:r>
              <a:rPr lang="en-US" sz="1500" dirty="0">
                <a:effectLst/>
                <a:latin typeface="Arial" panose="020B0604020202020204" pitchFamily="34" charset="0"/>
                <a:ea typeface="Times New Roman" panose="02020603050405020304" pitchFamily="18" charset="0"/>
                <a:cs typeface="Arial" panose="020B0604020202020204" pitchFamily="34" charset="0"/>
              </a:rPr>
              <a:t>, Mostafa </a:t>
            </a:r>
            <a:r>
              <a:rPr lang="en-US" sz="1500" dirty="0" err="1">
                <a:effectLst/>
                <a:latin typeface="Arial" panose="020B0604020202020204" pitchFamily="34" charset="0"/>
                <a:ea typeface="Times New Roman" panose="02020603050405020304" pitchFamily="18" charset="0"/>
                <a:cs typeface="Arial" panose="020B0604020202020204" pitchFamily="34" charset="0"/>
              </a:rPr>
              <a:t>Shabani</a:t>
            </a:r>
            <a:r>
              <a:rPr lang="en-US" sz="1500" dirty="0">
                <a:effectLst/>
                <a:latin typeface="Arial" panose="020B0604020202020204" pitchFamily="34" charset="0"/>
                <a:ea typeface="Times New Roman" panose="02020603050405020304" pitchFamily="18" charset="0"/>
                <a:cs typeface="Arial" panose="020B0604020202020204" pitchFamily="34" charset="0"/>
              </a:rPr>
              <a:t>, and Mohsen </a:t>
            </a:r>
            <a:r>
              <a:rPr lang="en-US" sz="1500" dirty="0" err="1">
                <a:effectLst/>
                <a:latin typeface="Arial" panose="020B0604020202020204" pitchFamily="34" charset="0"/>
                <a:ea typeface="Times New Roman" panose="02020603050405020304" pitchFamily="18" charset="0"/>
                <a:cs typeface="Arial" panose="020B0604020202020204" pitchFamily="34" charset="0"/>
              </a:rPr>
              <a:t>Yousefi</a:t>
            </a:r>
            <a:r>
              <a:rPr lang="en-US" sz="1500" dirty="0">
                <a:effectLst/>
                <a:latin typeface="Arial" panose="020B0604020202020204" pitchFamily="34" charset="0"/>
                <a:ea typeface="Times New Roman" panose="02020603050405020304" pitchFamily="18" charset="0"/>
                <a:cs typeface="Arial" panose="020B0604020202020204" pitchFamily="34" charset="0"/>
              </a:rPr>
              <a:t>, “An optimized model using </a:t>
            </a:r>
            <a:r>
              <a:rPr lang="en-US" sz="1500" dirty="0" err="1">
                <a:effectLst/>
                <a:latin typeface="Arial" panose="020B0604020202020204" pitchFamily="34" charset="0"/>
                <a:ea typeface="Times New Roman" panose="02020603050405020304" pitchFamily="18" charset="0"/>
                <a:cs typeface="Arial" panose="020B0604020202020204" pitchFamily="34" charset="0"/>
              </a:rPr>
              <a:t>lstm</a:t>
            </a:r>
            <a:r>
              <a:rPr lang="en-US" sz="1500" dirty="0">
                <a:effectLst/>
                <a:latin typeface="Arial" panose="020B0604020202020204" pitchFamily="34" charset="0"/>
                <a:ea typeface="Times New Roman" panose="02020603050405020304" pitchFamily="18" charset="0"/>
                <a:cs typeface="Arial" panose="020B0604020202020204" pitchFamily="34" charset="0"/>
              </a:rPr>
              <a:t> network for demand forecasting,” Computers &amp; Industrial Engineering, p. 106435, 2020</a:t>
            </a:r>
            <a:endParaRPr lang="en-IN" sz="1500" dirty="0">
              <a:effectLst/>
              <a:latin typeface="Arial" panose="020B0604020202020204" pitchFamily="34" charset="0"/>
              <a:ea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16383230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7EA7577-F175-19A3-B923-ABE3724080CE}"/>
              </a:ext>
            </a:extLst>
          </p:cNvPr>
          <p:cNvSpPr txBox="1"/>
          <p:nvPr/>
        </p:nvSpPr>
        <p:spPr>
          <a:xfrm>
            <a:off x="491613" y="462116"/>
            <a:ext cx="2802193" cy="584775"/>
          </a:xfrm>
          <a:prstGeom prst="rect">
            <a:avLst/>
          </a:prstGeom>
          <a:noFill/>
        </p:spPr>
        <p:txBody>
          <a:bodyPr wrap="square" rtlCol="0">
            <a:spAutoFit/>
          </a:bodyPr>
          <a:lstStyle/>
          <a:p>
            <a:r>
              <a:rPr lang="en-US" sz="3200" b="1" u="sng" dirty="0">
                <a:latin typeface="Arial" panose="020B0604020202020204" pitchFamily="34" charset="0"/>
                <a:cs typeface="Arial" panose="020B0604020202020204" pitchFamily="34" charset="0"/>
              </a:rPr>
              <a:t>OBJECTIVE:</a:t>
            </a:r>
            <a:endParaRPr lang="en-IN" sz="3200" dirty="0"/>
          </a:p>
        </p:txBody>
      </p:sp>
      <p:sp>
        <p:nvSpPr>
          <p:cNvPr id="14" name="Rectangle 7">
            <a:extLst>
              <a:ext uri="{FF2B5EF4-FFF2-40B4-BE49-F238E27FC236}">
                <a16:creationId xmlns:a16="http://schemas.microsoft.com/office/drawing/2014/main" id="{22BDD11D-2855-F49A-68A3-48B809A68405}"/>
              </a:ext>
            </a:extLst>
          </p:cNvPr>
          <p:cNvSpPr>
            <a:spLocks noChangeArrowheads="1"/>
          </p:cNvSpPr>
          <p:nvPr/>
        </p:nvSpPr>
        <p:spPr bwMode="auto">
          <a:xfrm>
            <a:off x="403122" y="1617517"/>
            <a:ext cx="11198942"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i="0" u="none" strike="noStrike" cap="none" normalizeH="0" baseline="0" dirty="0">
                <a:ln>
                  <a:noFill/>
                </a:ln>
                <a:solidFill>
                  <a:schemeClr val="tx1"/>
                </a:solidFill>
                <a:effectLst/>
                <a:latin typeface="Arial" panose="020B0604020202020204" pitchFamily="34" charset="0"/>
              </a:rPr>
              <a:t>To develop a smart ATM that enables visually impaired individuals to perform banking transactions independently.</a:t>
            </a:r>
          </a:p>
          <a:p>
            <a:pPr marR="0" lvl="0" algn="l" defTabSz="914400" rtl="0" eaLnBrk="0" fontAlgn="base" latinLnBrk="0" hangingPunct="0">
              <a:lnSpc>
                <a:spcPct val="100000"/>
              </a:lnSpc>
              <a:spcBef>
                <a:spcPct val="0"/>
              </a:spcBef>
              <a:spcAft>
                <a:spcPct val="0"/>
              </a:spcAft>
              <a:buClrTx/>
              <a:buSzTx/>
              <a:tabLst/>
            </a:pPr>
            <a:endParaRPr kumimoji="0" lang="en-US" altLang="en-US" sz="180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i="0" u="none" strike="noStrike" cap="none" normalizeH="0" baseline="0" dirty="0">
                <a:ln>
                  <a:noFill/>
                </a:ln>
                <a:solidFill>
                  <a:schemeClr val="tx1"/>
                </a:solidFill>
                <a:effectLst/>
                <a:latin typeface="Arial" panose="020B0604020202020204" pitchFamily="34" charset="0"/>
              </a:rPr>
              <a:t>Utilize OpenCV-based computer vision to enhance accessibility and interaction for blind users.</a:t>
            </a:r>
          </a:p>
          <a:p>
            <a:pPr marR="0" lvl="0" algn="l" defTabSz="914400" rtl="0" eaLnBrk="0" fontAlgn="base" latinLnBrk="0" hangingPunct="0">
              <a:lnSpc>
                <a:spcPct val="100000"/>
              </a:lnSpc>
              <a:spcBef>
                <a:spcPct val="0"/>
              </a:spcBef>
              <a:spcAft>
                <a:spcPct val="0"/>
              </a:spcAft>
              <a:buClrTx/>
              <a:buSzTx/>
              <a:tabLst/>
            </a:pPr>
            <a:endParaRPr kumimoji="0" lang="en-US" altLang="en-US" sz="180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i="0" u="none" strike="noStrike" cap="none" normalizeH="0" baseline="0" dirty="0">
                <a:ln>
                  <a:noFill/>
                </a:ln>
                <a:solidFill>
                  <a:schemeClr val="tx1"/>
                </a:solidFill>
                <a:effectLst/>
                <a:latin typeface="Arial" panose="020B0604020202020204" pitchFamily="34" charset="0"/>
              </a:rPr>
              <a:t>Implement step-by-step guidance, audio feedback, and haptic interfaces to ensure seamless navigation.</a:t>
            </a:r>
          </a:p>
          <a:p>
            <a:pPr marR="0" lvl="0" algn="l" defTabSz="914400" rtl="0" eaLnBrk="0" fontAlgn="base" latinLnBrk="0" hangingPunct="0">
              <a:lnSpc>
                <a:spcPct val="100000"/>
              </a:lnSpc>
              <a:spcBef>
                <a:spcPct val="0"/>
              </a:spcBef>
              <a:spcAft>
                <a:spcPct val="0"/>
              </a:spcAft>
              <a:buClrTx/>
              <a:buSzTx/>
              <a:tabLst/>
            </a:pPr>
            <a:endParaRPr kumimoji="0" lang="en-US" altLang="en-US" sz="180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i="0" u="none" strike="noStrike" cap="none" normalizeH="0" baseline="0" dirty="0">
                <a:ln>
                  <a:noFill/>
                </a:ln>
                <a:solidFill>
                  <a:schemeClr val="tx1"/>
                </a:solidFill>
                <a:effectLst/>
                <a:latin typeface="Arial" panose="020B0604020202020204" pitchFamily="34" charset="0"/>
              </a:rPr>
              <a:t>Promote financial inclusion by breaking barriers and ensuring equal access to banking services.</a:t>
            </a:r>
          </a:p>
          <a:p>
            <a:pPr marR="0" lvl="0" algn="l" defTabSz="914400" rtl="0" eaLnBrk="0" fontAlgn="base" latinLnBrk="0" hangingPunct="0">
              <a:lnSpc>
                <a:spcPct val="100000"/>
              </a:lnSpc>
              <a:spcBef>
                <a:spcPct val="0"/>
              </a:spcBef>
              <a:spcAft>
                <a:spcPct val="0"/>
              </a:spcAft>
              <a:buClrTx/>
              <a:buSzTx/>
              <a:tabLst/>
            </a:pPr>
            <a:endParaRPr kumimoji="0" lang="en-US" altLang="en-US" sz="180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i="0" u="none" strike="noStrike" cap="none" normalizeH="0" baseline="0" dirty="0">
                <a:ln>
                  <a:noFill/>
                </a:ln>
                <a:solidFill>
                  <a:schemeClr val="tx1"/>
                </a:solidFill>
                <a:effectLst/>
                <a:latin typeface="Arial" panose="020B0604020202020204" pitchFamily="34" charset="0"/>
              </a:rPr>
              <a:t>Design an intuitive and user-friendly interface tailored specifically for blind users.</a:t>
            </a:r>
          </a:p>
          <a:p>
            <a:pPr marR="0" lvl="0" algn="l" defTabSz="914400" rtl="0" eaLnBrk="0" fontAlgn="base" latinLnBrk="0" hangingPunct="0">
              <a:lnSpc>
                <a:spcPct val="100000"/>
              </a:lnSpc>
              <a:spcBef>
                <a:spcPct val="0"/>
              </a:spcBef>
              <a:spcAft>
                <a:spcPct val="0"/>
              </a:spcAft>
              <a:buClrTx/>
              <a:buSzTx/>
              <a:tabLst/>
            </a:pPr>
            <a:endParaRPr kumimoji="0" lang="en-US" altLang="en-US" sz="180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i="0" u="none" strike="noStrike" cap="none" normalizeH="0" baseline="0" dirty="0">
                <a:ln>
                  <a:noFill/>
                </a:ln>
                <a:solidFill>
                  <a:schemeClr val="tx1"/>
                </a:solidFill>
                <a:effectLst/>
                <a:latin typeface="Arial" panose="020B0604020202020204" pitchFamily="34" charset="0"/>
              </a:rPr>
              <a:t>Reduce reliance on third-party assistance, fostering confidence and independence in financial transactions.</a:t>
            </a:r>
          </a:p>
          <a:p>
            <a:pPr marR="0" lvl="0" algn="l" defTabSz="914400" rtl="0" eaLnBrk="0" fontAlgn="base" latinLnBrk="0" hangingPunct="0">
              <a:lnSpc>
                <a:spcPct val="100000"/>
              </a:lnSpc>
              <a:spcBef>
                <a:spcPct val="0"/>
              </a:spcBef>
              <a:spcAft>
                <a:spcPct val="0"/>
              </a:spcAft>
              <a:buClrTx/>
              <a:buSzTx/>
              <a:tabLst/>
            </a:pPr>
            <a:endParaRPr kumimoji="0" lang="en-US" altLang="en-US" sz="180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i="0" u="none" strike="noStrike" cap="none" normalizeH="0" baseline="0" dirty="0">
                <a:ln>
                  <a:noFill/>
                </a:ln>
                <a:solidFill>
                  <a:schemeClr val="tx1"/>
                </a:solidFill>
                <a:effectLst/>
                <a:latin typeface="Arial" panose="020B0604020202020204" pitchFamily="34" charset="0"/>
              </a:rPr>
              <a:t>Encourage banking institutions to adopt smart ATMs and support accessible banking practices.</a:t>
            </a:r>
          </a:p>
        </p:txBody>
      </p:sp>
    </p:spTree>
    <p:extLst>
      <p:ext uri="{BB962C8B-B14F-4D97-AF65-F5344CB8AC3E}">
        <p14:creationId xmlns:p14="http://schemas.microsoft.com/office/powerpoint/2010/main" val="35823921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6072" y="2019919"/>
            <a:ext cx="8825657" cy="2098887"/>
          </a:xfrm>
        </p:spPr>
        <p:txBody>
          <a:bodyPr/>
          <a:lstStyle/>
          <a:p>
            <a:pPr marL="0" marR="0" algn="ctr">
              <a:lnSpc>
                <a:spcPct val="115000"/>
              </a:lnSpc>
              <a:spcBef>
                <a:spcPts val="1200"/>
              </a:spcBef>
              <a:spcAft>
                <a:spcPts val="1000"/>
              </a:spcAft>
            </a:pPr>
            <a:r>
              <a:rPr lang="en-US" sz="9600" b="1" u="sng" dirty="0">
                <a:latin typeface="Arial" panose="020B0604020202020204" pitchFamily="34" charset="0"/>
                <a:ea typeface="Times New Roman" panose="02020603050405020304" pitchFamily="18" charset="0"/>
                <a:cs typeface="Arial" panose="020B0604020202020204" pitchFamily="34" charset="0"/>
              </a:rPr>
              <a:t>THANK YOU</a:t>
            </a:r>
            <a:endParaRPr lang="en-US" sz="8000" dirty="0">
              <a:effectLst/>
              <a:latin typeface="Arial" panose="020B0604020202020204" pitchFamily="34" charset="0"/>
              <a:ea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29681403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9515" y="657546"/>
            <a:ext cx="3833163" cy="424944"/>
          </a:xfrm>
        </p:spPr>
        <p:txBody>
          <a:bodyPr>
            <a:noAutofit/>
          </a:bodyPr>
          <a:lstStyle/>
          <a:p>
            <a:r>
              <a:rPr lang="en-US" sz="3200" b="1" u="sng" dirty="0">
                <a:latin typeface="Arial" panose="020B0604020202020204" pitchFamily="34" charset="0"/>
                <a:cs typeface="Arial" panose="020B0604020202020204" pitchFamily="34" charset="0"/>
              </a:rPr>
              <a:t>ABSTRACT:</a:t>
            </a:r>
            <a:endParaRPr lang="en-US" sz="3200" dirty="0">
              <a:latin typeface="Arial" panose="020B0604020202020204" pitchFamily="34" charset="0"/>
              <a:cs typeface="Arial" panose="020B0604020202020204" pitchFamily="34" charset="0"/>
            </a:endParaRPr>
          </a:p>
        </p:txBody>
      </p:sp>
      <p:sp>
        <p:nvSpPr>
          <p:cNvPr id="5" name="Rectangle 2">
            <a:extLst>
              <a:ext uri="{FF2B5EF4-FFF2-40B4-BE49-F238E27FC236}">
                <a16:creationId xmlns:a16="http://schemas.microsoft.com/office/drawing/2014/main" id="{F2618946-BB59-83B3-D053-0F85CBEE7081}"/>
              </a:ext>
            </a:extLst>
          </p:cNvPr>
          <p:cNvSpPr>
            <a:spLocks noChangeArrowheads="1"/>
          </p:cNvSpPr>
          <p:nvPr/>
        </p:nvSpPr>
        <p:spPr bwMode="auto">
          <a:xfrm>
            <a:off x="216310" y="1082490"/>
            <a:ext cx="11887200" cy="57349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9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285750" indent="-285750" algn="just">
              <a:lnSpc>
                <a:spcPct val="150000"/>
              </a:lnSpc>
              <a:spcAft>
                <a:spcPts val="1000"/>
              </a:spcAft>
              <a:buFont typeface="Wingdings" panose="05000000000000000000" pitchFamily="2" charset="2"/>
              <a:buChar char="Ø"/>
            </a:pPr>
            <a:r>
              <a:rPr lang="en-US" sz="1600" cap="none"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The “Breaking barriers smart ATM with OpenCV for blind users" aims to revolutionize accessibility in banking services by developing an innovative automated teller machine (ATM) that caters specifically to individuals with visual impairments. </a:t>
            </a:r>
          </a:p>
          <a:p>
            <a:pPr marL="285750" indent="-285750" algn="just">
              <a:lnSpc>
                <a:spcPct val="150000"/>
              </a:lnSpc>
              <a:spcAft>
                <a:spcPts val="1000"/>
              </a:spcAft>
              <a:buFont typeface="Wingdings" panose="05000000000000000000" pitchFamily="2" charset="2"/>
              <a:buChar char="Ø"/>
            </a:pPr>
            <a:r>
              <a:rPr lang="en-US" sz="1600" cap="none"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This groundbreaking technology utilizes the power of OpenCV (opensource computer vision) to provide an inclusive and user-friendly interface, enabling blind users to independently perform banking transactions. The integration of OpenCV technology enables the ATM to adapt to the unique needs of each user group, delivering a personalized and accessible banking experience.</a:t>
            </a:r>
          </a:p>
          <a:p>
            <a:pPr marL="285750" indent="-285750" algn="just">
              <a:lnSpc>
                <a:spcPct val="150000"/>
              </a:lnSpc>
              <a:spcAft>
                <a:spcPts val="1000"/>
              </a:spcAft>
              <a:buFont typeface="Wingdings" panose="05000000000000000000" pitchFamily="2" charset="2"/>
              <a:buChar char="Ø"/>
            </a:pPr>
            <a:r>
              <a:rPr lang="en-US" sz="1600" cap="none"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By breaking down barriers and empowering individuals with disabilities, the smart ATM aims to promote financial inclusion and equal access to banking services for all. </a:t>
            </a:r>
          </a:p>
          <a:p>
            <a:pPr marL="285750" indent="-285750" algn="just">
              <a:lnSpc>
                <a:spcPct val="150000"/>
              </a:lnSpc>
              <a:spcAft>
                <a:spcPts val="1000"/>
              </a:spcAft>
              <a:buFont typeface="Wingdings" panose="05000000000000000000" pitchFamily="2" charset="2"/>
              <a:buChar char="Ø"/>
            </a:pPr>
            <a:r>
              <a:rPr lang="en-US" sz="1600" cap="none"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The abstract outlines the vision and key features of the breaking barriers smart ATM, highlighting its potential to transform the way individuals </a:t>
            </a:r>
            <a:r>
              <a:rPr lang="en-US" sz="1600" cap="none" dirty="0">
                <a:solidFill>
                  <a:schemeClr val="tx1"/>
                </a:solidFill>
                <a:latin typeface="Arial" panose="020B0604020202020204" pitchFamily="34" charset="0"/>
                <a:ea typeface="Times New Roman" panose="02020603050405020304" pitchFamily="18" charset="0"/>
                <a:cs typeface="Arial" panose="020B0604020202020204" pitchFamily="34" charset="0"/>
              </a:rPr>
              <a:t>with </a:t>
            </a:r>
            <a:r>
              <a:rPr lang="en-US" sz="1600" cap="none"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visual impairments interact with automated banking systems. </a:t>
            </a:r>
          </a:p>
          <a:p>
            <a:pPr marL="285750" indent="-285750" algn="just">
              <a:lnSpc>
                <a:spcPct val="150000"/>
              </a:lnSpc>
              <a:spcAft>
                <a:spcPts val="1000"/>
              </a:spcAft>
              <a:buFont typeface="Wingdings" panose="05000000000000000000" pitchFamily="2" charset="2"/>
              <a:buChar char="Ø"/>
            </a:pPr>
            <a:r>
              <a:rPr lang="en-US" sz="1600" cap="none"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Additionally, </a:t>
            </a:r>
            <a:r>
              <a:rPr lang="en-US" sz="1600" dirty="0">
                <a:latin typeface="Arial" panose="020B0604020202020204" pitchFamily="34" charset="0"/>
                <a:cs typeface="Arial" panose="020B0604020202020204" pitchFamily="34" charset="0"/>
              </a:rPr>
              <a:t>the system provides step-by-step guidance to assist blind users</a:t>
            </a:r>
            <a:r>
              <a:rPr lang="en-US" sz="1600" cap="none"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the smart ATM employs audio feedback and haptic interfaces, allowing them to navigate through menus and transaction options effortlessly.</a:t>
            </a:r>
            <a:endParaRPr lang="en-IN" sz="1600" cap="none" dirty="0">
              <a:solidFill>
                <a:schemeClr val="tx1"/>
              </a:solidFill>
              <a:effectLst/>
              <a:latin typeface="Arial" panose="020B0604020202020204" pitchFamily="34" charset="0"/>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415476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7060E703-D7E2-6A0D-A5D3-BAD3DCE900FA}"/>
              </a:ext>
            </a:extLst>
          </p:cNvPr>
          <p:cNvGraphicFramePr>
            <a:graphicFrameLocks noGrp="1"/>
          </p:cNvGraphicFramePr>
          <p:nvPr>
            <p:extLst>
              <p:ext uri="{D42A27DB-BD31-4B8C-83A1-F6EECF244321}">
                <p14:modId xmlns:p14="http://schemas.microsoft.com/office/powerpoint/2010/main" val="1706516071"/>
              </p:ext>
            </p:extLst>
          </p:nvPr>
        </p:nvGraphicFramePr>
        <p:xfrm>
          <a:off x="472440" y="1240958"/>
          <a:ext cx="11184496" cy="5072522"/>
        </p:xfrm>
        <a:graphic>
          <a:graphicData uri="http://schemas.openxmlformats.org/drawingml/2006/table">
            <a:tbl>
              <a:tblPr firstRow="1" bandRow="1">
                <a:tableStyleId>{5940675A-B579-460E-94D1-54222C63F5DA}</a:tableStyleId>
              </a:tblPr>
              <a:tblGrid>
                <a:gridCol w="3787102">
                  <a:extLst>
                    <a:ext uri="{9D8B030D-6E8A-4147-A177-3AD203B41FA5}">
                      <a16:colId xmlns:a16="http://schemas.microsoft.com/office/drawing/2014/main" val="3028039219"/>
                    </a:ext>
                  </a:extLst>
                </a:gridCol>
                <a:gridCol w="2419465">
                  <a:extLst>
                    <a:ext uri="{9D8B030D-6E8A-4147-A177-3AD203B41FA5}">
                      <a16:colId xmlns:a16="http://schemas.microsoft.com/office/drawing/2014/main" val="329172142"/>
                    </a:ext>
                  </a:extLst>
                </a:gridCol>
                <a:gridCol w="4977929">
                  <a:extLst>
                    <a:ext uri="{9D8B030D-6E8A-4147-A177-3AD203B41FA5}">
                      <a16:colId xmlns:a16="http://schemas.microsoft.com/office/drawing/2014/main" val="93242439"/>
                    </a:ext>
                  </a:extLst>
                </a:gridCol>
              </a:tblGrid>
              <a:tr h="34920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latin typeface="Arial" panose="020B0604020202020204" pitchFamily="34" charset="0"/>
                          <a:cs typeface="Arial" panose="020B0604020202020204" pitchFamily="34" charset="0"/>
                        </a:rPr>
                        <a:t>Author and Title</a:t>
                      </a:r>
                      <a:endParaRPr lang="en-GB" sz="1800"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latin typeface="Arial" panose="020B0604020202020204" pitchFamily="34" charset="0"/>
                          <a:cs typeface="Arial" panose="020B0604020202020204" pitchFamily="34" charset="0"/>
                        </a:rPr>
                        <a:t>Year &amp; Journal</a:t>
                      </a:r>
                      <a:endParaRPr lang="en-GB" sz="1800"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latin typeface="Arial" panose="020B0604020202020204" pitchFamily="34" charset="0"/>
                          <a:cs typeface="Arial" panose="020B0604020202020204" pitchFamily="34" charset="0"/>
                        </a:rPr>
                        <a:t>Outcome of the Research</a:t>
                      </a:r>
                      <a:endParaRPr lang="en-GB" sz="1800"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884084546"/>
                  </a:ext>
                </a:extLst>
              </a:tr>
              <a:tr h="1003785">
                <a:tc>
                  <a:txBody>
                    <a:bodyPr/>
                    <a:lstStyle/>
                    <a:p>
                      <a:pPr algn="l">
                        <a:lnSpc>
                          <a:spcPct val="100000"/>
                        </a:lnSpc>
                      </a:pPr>
                      <a:r>
                        <a:rPr lang="en-US" sz="1300" dirty="0" err="1">
                          <a:solidFill>
                            <a:schemeClr val="tx1"/>
                          </a:solidFill>
                          <a:effectLst/>
                          <a:latin typeface="Arial" panose="020B0604020202020204" pitchFamily="34" charset="0"/>
                          <a:cs typeface="Arial" panose="020B0604020202020204" pitchFamily="34" charset="0"/>
                        </a:rPr>
                        <a:t>Fingershield</a:t>
                      </a:r>
                      <a:r>
                        <a:rPr lang="en-US" sz="1300" dirty="0">
                          <a:solidFill>
                            <a:schemeClr val="tx1"/>
                          </a:solidFill>
                          <a:effectLst/>
                          <a:latin typeface="Arial" panose="020B0604020202020204" pitchFamily="34" charset="0"/>
                          <a:cs typeface="Arial" panose="020B0604020202020204" pitchFamily="34" charset="0"/>
                        </a:rPr>
                        <a:t> ATM – ATM Security System using Fingerprint Authentication.</a:t>
                      </a:r>
                    </a:p>
                    <a:p>
                      <a:pPr marL="0" marR="0" lvl="0" indent="0" algn="l" defTabSz="457200" rtl="0" eaLnBrk="1" fontAlgn="auto" latinLnBrk="0" hangingPunct="1">
                        <a:lnSpc>
                          <a:spcPct val="100000"/>
                        </a:lnSpc>
                        <a:spcBef>
                          <a:spcPts val="0"/>
                        </a:spcBef>
                        <a:spcAft>
                          <a:spcPts val="0"/>
                        </a:spcAft>
                        <a:buClrTx/>
                        <a:buSzTx/>
                        <a:buFontTx/>
                        <a:buNone/>
                        <a:tabLst/>
                        <a:defRPr/>
                      </a:pPr>
                      <a:r>
                        <a:rPr lang="en-IN" sz="1300" b="1" dirty="0">
                          <a:solidFill>
                            <a:schemeClr val="tx1"/>
                          </a:solidFill>
                          <a:effectLst/>
                          <a:latin typeface="Arial" panose="020B0604020202020204" pitchFamily="34" charset="0"/>
                          <a:cs typeface="Arial" panose="020B0604020202020204" pitchFamily="34" charset="0"/>
                        </a:rPr>
                        <a:t>Authors</a:t>
                      </a:r>
                      <a:r>
                        <a:rPr lang="en-IN" sz="1300" dirty="0">
                          <a:solidFill>
                            <a:schemeClr val="tx1"/>
                          </a:solidFill>
                          <a:effectLst/>
                          <a:latin typeface="Arial" panose="020B0604020202020204" pitchFamily="34" charset="0"/>
                          <a:cs typeface="Arial" panose="020B0604020202020204" pitchFamily="34" charset="0"/>
                        </a:rPr>
                        <a:t>: </a:t>
                      </a:r>
                      <a:r>
                        <a:rPr lang="en-US" sz="1300" dirty="0" err="1">
                          <a:solidFill>
                            <a:schemeClr val="tx1"/>
                          </a:solidFill>
                          <a:effectLst/>
                          <a:latin typeface="Arial" panose="020B0604020202020204" pitchFamily="34" charset="0"/>
                          <a:cs typeface="Arial" panose="020B0604020202020204" pitchFamily="34" charset="0"/>
                        </a:rPr>
                        <a:t>Christiawan</a:t>
                      </a:r>
                      <a:r>
                        <a:rPr lang="en-US" sz="1300" dirty="0">
                          <a:solidFill>
                            <a:schemeClr val="tx1"/>
                          </a:solidFill>
                          <a:effectLst/>
                          <a:latin typeface="Arial" panose="020B0604020202020204" pitchFamily="34" charset="0"/>
                          <a:cs typeface="Arial" panose="020B0604020202020204" pitchFamily="34" charset="0"/>
                        </a:rPr>
                        <a:t> , Bayu Aji Sahar, Azel Fayyad </a:t>
                      </a:r>
                      <a:r>
                        <a:rPr lang="en-US" sz="1300" dirty="0" err="1">
                          <a:solidFill>
                            <a:schemeClr val="tx1"/>
                          </a:solidFill>
                          <a:effectLst/>
                          <a:latin typeface="Arial" panose="020B0604020202020204" pitchFamily="34" charset="0"/>
                          <a:cs typeface="Arial" panose="020B0604020202020204" pitchFamily="34" charset="0"/>
                        </a:rPr>
                        <a:t>Rahardian</a:t>
                      </a:r>
                      <a:r>
                        <a:rPr lang="en-US" sz="1300" dirty="0">
                          <a:solidFill>
                            <a:schemeClr val="tx1"/>
                          </a:solidFill>
                          <a:effectLst/>
                          <a:latin typeface="Arial" panose="020B0604020202020204" pitchFamily="34" charset="0"/>
                          <a:cs typeface="Arial" panose="020B0604020202020204" pitchFamily="34" charset="0"/>
                        </a:rPr>
                        <a:t>  </a:t>
                      </a:r>
                      <a:r>
                        <a:rPr lang="en-US" sz="1300" dirty="0" err="1">
                          <a:solidFill>
                            <a:schemeClr val="tx1"/>
                          </a:solidFill>
                          <a:effectLst/>
                          <a:latin typeface="Arial" panose="020B0604020202020204" pitchFamily="34" charset="0"/>
                          <a:cs typeface="Arial" panose="020B0604020202020204" pitchFamily="34" charset="0"/>
                        </a:rPr>
                        <a:t>Elvayandri</a:t>
                      </a:r>
                      <a:r>
                        <a:rPr lang="en-US" sz="1300" dirty="0">
                          <a:solidFill>
                            <a:schemeClr val="tx1"/>
                          </a:solidFill>
                          <a:effectLst/>
                          <a:latin typeface="Arial" panose="020B0604020202020204" pitchFamily="34" charset="0"/>
                          <a:cs typeface="Arial" panose="020B0604020202020204" pitchFamily="34" charset="0"/>
                        </a:rPr>
                        <a:t>  Muchtar</a:t>
                      </a:r>
                      <a:r>
                        <a:rPr lang="en-US" sz="1300" b="1" dirty="0">
                          <a:solidFill>
                            <a:schemeClr val="tx1"/>
                          </a:solidFill>
                          <a:effectLst/>
                          <a:latin typeface="Arial" panose="020B0604020202020204" pitchFamily="34" charset="0"/>
                          <a:cs typeface="Arial" panose="020B0604020202020204" pitchFamily="34" charset="0"/>
                        </a:rPr>
                        <a:t>.</a:t>
                      </a:r>
                      <a:endParaRPr lang="en-US" sz="13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endParaRPr>
                    </a:p>
                  </a:txBody>
                  <a:tcPr/>
                </a:tc>
                <a:tc>
                  <a:txBody>
                    <a:bodyPr/>
                    <a:lstStyle/>
                    <a:p>
                      <a:r>
                        <a:rPr lang="en-US" sz="1300" dirty="0">
                          <a:latin typeface="Arial" panose="020B0604020202020204" pitchFamily="34" charset="0"/>
                          <a:cs typeface="Arial" panose="020B0604020202020204" pitchFamily="34" charset="0"/>
                        </a:rPr>
                        <a:t>October 2018 (ISESD).</a:t>
                      </a:r>
                      <a:endParaRPr lang="en-IN" sz="1300"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solidFill>
                            <a:schemeClr val="tx1"/>
                          </a:solidFill>
                          <a:latin typeface="Arial" panose="020B0604020202020204" pitchFamily="34" charset="0"/>
                          <a:cs typeface="Arial" panose="020B0604020202020204" pitchFamily="34" charset="0"/>
                        </a:rPr>
                        <a:t>ATM fraud, particularly skimming, leads to significant financial losses in Indonesia. The proposed Finger Shield ATM uses fingerprint biometrics integrated with smart cards for enhanced security.</a:t>
                      </a:r>
                    </a:p>
                    <a:p>
                      <a:endParaRPr lang="en-IN" sz="13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27358584"/>
                  </a:ext>
                </a:extLst>
              </a:tr>
              <a:tr h="273868">
                <a:tc>
                  <a:txBody>
                    <a:bodyPr/>
                    <a:lstStyle/>
                    <a:p>
                      <a:r>
                        <a:rPr lang="en-US" sz="1300" dirty="0">
                          <a:solidFill>
                            <a:schemeClr val="tx1"/>
                          </a:solidFill>
                          <a:effectLst/>
                          <a:latin typeface="Arial" panose="020B0604020202020204" pitchFamily="34" charset="0"/>
                          <a:cs typeface="Arial" panose="020B0604020202020204" pitchFamily="34" charset="0"/>
                        </a:rPr>
                        <a:t>Optimal ATM Cash Replenishment Planning in a Smart City using Deep Q-Network</a:t>
                      </a:r>
                      <a:r>
                        <a:rPr lang="en-US" sz="1300" b="1" dirty="0">
                          <a:solidFill>
                            <a:schemeClr val="tx1"/>
                          </a:solidFill>
                          <a:effectLst/>
                          <a:latin typeface="Arial" panose="020B0604020202020204" pitchFamily="34" charset="0"/>
                          <a:cs typeface="Arial" panose="020B0604020202020204" pitchFamily="34" charset="0"/>
                        </a:rPr>
                        <a:t>.</a:t>
                      </a:r>
                    </a:p>
                    <a:p>
                      <a:r>
                        <a:rPr lang="en-IN" sz="1300" b="1" dirty="0">
                          <a:solidFill>
                            <a:schemeClr val="tx1"/>
                          </a:solidFill>
                          <a:effectLst/>
                          <a:latin typeface="Arial" panose="020B0604020202020204" pitchFamily="34" charset="0"/>
                          <a:cs typeface="Arial" panose="020B0604020202020204" pitchFamily="34" charset="0"/>
                        </a:rPr>
                        <a:t>Authors</a:t>
                      </a:r>
                      <a:r>
                        <a:rPr lang="en-IN" sz="1300" dirty="0">
                          <a:solidFill>
                            <a:schemeClr val="tx1"/>
                          </a:solidFill>
                          <a:effectLst/>
                          <a:latin typeface="Arial" panose="020B0604020202020204" pitchFamily="34" charset="0"/>
                          <a:cs typeface="Arial" panose="020B0604020202020204" pitchFamily="34" charset="0"/>
                        </a:rPr>
                        <a:t>: </a:t>
                      </a:r>
                      <a:r>
                        <a:rPr lang="en-US" sz="1300" dirty="0" err="1">
                          <a:solidFill>
                            <a:schemeClr val="tx1"/>
                          </a:solidFill>
                          <a:effectLst/>
                          <a:latin typeface="Arial" panose="020B0604020202020204" pitchFamily="34" charset="0"/>
                          <a:cs typeface="Arial" panose="020B0604020202020204" pitchFamily="34" charset="0"/>
                        </a:rPr>
                        <a:t>Mohammadhossein</a:t>
                      </a:r>
                      <a:r>
                        <a:rPr lang="en-US" sz="1300" dirty="0">
                          <a:solidFill>
                            <a:schemeClr val="tx1"/>
                          </a:solidFill>
                          <a:effectLst/>
                          <a:latin typeface="Arial" panose="020B0604020202020204" pitchFamily="34" charset="0"/>
                          <a:cs typeface="Arial" panose="020B0604020202020204" pitchFamily="34" charset="0"/>
                        </a:rPr>
                        <a:t> </a:t>
                      </a:r>
                      <a:r>
                        <a:rPr lang="en-US" sz="1300" dirty="0" err="1">
                          <a:solidFill>
                            <a:schemeClr val="tx1"/>
                          </a:solidFill>
                          <a:effectLst/>
                          <a:latin typeface="Arial" panose="020B0604020202020204" pitchFamily="34" charset="0"/>
                          <a:cs typeface="Arial" panose="020B0604020202020204" pitchFamily="34" charset="0"/>
                        </a:rPr>
                        <a:t>Kiyaei</a:t>
                      </a:r>
                      <a:r>
                        <a:rPr lang="en-US" sz="1300" dirty="0">
                          <a:solidFill>
                            <a:schemeClr val="tx1"/>
                          </a:solidFill>
                          <a:effectLst/>
                          <a:latin typeface="Arial" panose="020B0604020202020204" pitchFamily="34" charset="0"/>
                          <a:cs typeface="Arial" panose="020B0604020202020204" pitchFamily="34" charset="0"/>
                        </a:rPr>
                        <a:t>.</a:t>
                      </a:r>
                      <a:endParaRPr lang="en-IN" sz="1300" dirty="0">
                        <a:solidFill>
                          <a:schemeClr val="tx1"/>
                        </a:solidFill>
                        <a:effectLst/>
                        <a:latin typeface="Arial" panose="020B0604020202020204" pitchFamily="34" charset="0"/>
                        <a:cs typeface="Arial" panose="020B0604020202020204" pitchFamily="34" charset="0"/>
                      </a:endParaRPr>
                    </a:p>
                    <a:p>
                      <a:endParaRPr lang="en-IN" sz="1300" dirty="0">
                        <a:latin typeface="Arial" panose="020B0604020202020204" pitchFamily="34" charset="0"/>
                        <a:cs typeface="Arial" panose="020B0604020202020204" pitchFamily="34" charset="0"/>
                      </a:endParaRPr>
                    </a:p>
                  </a:txBody>
                  <a:tcPr/>
                </a:tc>
                <a:tc>
                  <a:txBody>
                    <a:bodyPr/>
                    <a:lstStyle/>
                    <a:p>
                      <a:r>
                        <a:rPr lang="en-IN" sz="1300" dirty="0">
                          <a:latin typeface="Arial" panose="020B0604020202020204" pitchFamily="34" charset="0"/>
                          <a:cs typeface="Arial" panose="020B0604020202020204" pitchFamily="34" charset="0"/>
                        </a:rPr>
                        <a:t>(CSICC) in 2021.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solidFill>
                            <a:schemeClr val="tx1"/>
                          </a:solidFill>
                          <a:latin typeface="Arial" panose="020B0604020202020204" pitchFamily="34" charset="0"/>
                          <a:cs typeface="Arial" panose="020B0604020202020204" pitchFamily="34" charset="0"/>
                        </a:rPr>
                        <a:t>ATMs, now part of IoT, require efficient cash management, especially during COVID-19.A Double Deep Q-Network (DQN) model is used to optimize cash replenishment under dynamic demand</a:t>
                      </a:r>
                    </a:p>
                  </a:txBody>
                  <a:tcPr/>
                </a:tc>
                <a:extLst>
                  <a:ext uri="{0D108BD9-81ED-4DB2-BD59-A6C34878D82A}">
                    <a16:rowId xmlns:a16="http://schemas.microsoft.com/office/drawing/2014/main" val="1698333846"/>
                  </a:ext>
                </a:extLst>
              </a:tr>
              <a:tr h="75309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300" dirty="0" err="1">
                          <a:latin typeface="Arial" panose="020B0604020202020204" pitchFamily="34" charset="0"/>
                          <a:cs typeface="Arial" panose="020B0604020202020204" pitchFamily="34" charset="0"/>
                        </a:rPr>
                        <a:t>Gokul,S.,Kukan,S.,Meenakshi</a:t>
                      </a:r>
                      <a:r>
                        <a:rPr lang="en-IN" sz="1300" dirty="0">
                          <a:latin typeface="Arial" panose="020B0604020202020204" pitchFamily="34" charset="0"/>
                          <a:cs typeface="Arial" panose="020B0604020202020204" pitchFamily="34" charset="0"/>
                        </a:rPr>
                        <a:t> </a:t>
                      </a:r>
                      <a:r>
                        <a:rPr lang="en-IN" sz="1300" dirty="0" err="1">
                          <a:latin typeface="Arial" panose="020B0604020202020204" pitchFamily="34" charset="0"/>
                          <a:cs typeface="Arial" panose="020B0604020202020204" pitchFamily="34" charset="0"/>
                        </a:rPr>
                        <a:t>K.,Vishnu</a:t>
                      </a:r>
                      <a:r>
                        <a:rPr lang="en-IN" sz="1300" dirty="0">
                          <a:latin typeface="Arial" panose="020B0604020202020204" pitchFamily="34" charset="0"/>
                          <a:cs typeface="Arial" panose="020B0604020202020204" pitchFamily="34" charset="0"/>
                        </a:rPr>
                        <a:t> Priyan </a:t>
                      </a:r>
                      <a:r>
                        <a:rPr lang="en-IN" sz="1300" dirty="0" err="1">
                          <a:latin typeface="Arial" panose="020B0604020202020204" pitchFamily="34" charset="0"/>
                          <a:cs typeface="Arial" panose="020B0604020202020204" pitchFamily="34" charset="0"/>
                        </a:rPr>
                        <a:t>S.,Rolant</a:t>
                      </a:r>
                      <a:r>
                        <a:rPr lang="en-IN" sz="1300" dirty="0">
                          <a:latin typeface="Arial" panose="020B0604020202020204" pitchFamily="34" charset="0"/>
                          <a:cs typeface="Arial" panose="020B0604020202020204" pitchFamily="34" charset="0"/>
                        </a:rPr>
                        <a:t> Gini J.,</a:t>
                      </a:r>
                      <a:r>
                        <a:rPr lang="en-IN" sz="1300" dirty="0" err="1">
                          <a:latin typeface="Arial" panose="020B0604020202020204" pitchFamily="34" charset="0"/>
                          <a:cs typeface="Arial" panose="020B0604020202020204" pitchFamily="34" charset="0"/>
                        </a:rPr>
                        <a:t>M.E.Harikumar</a:t>
                      </a:r>
                      <a:r>
                        <a:rPr lang="en-IN" sz="1300" dirty="0">
                          <a:latin typeface="Arial" panose="020B0604020202020204" pitchFamily="34" charset="0"/>
                          <a:cs typeface="Arial" panose="020B0604020202020204" pitchFamily="34" charset="0"/>
                        </a:rPr>
                        <a:t>–"Biometric Based Smart ATM Using RFID"</a:t>
                      </a:r>
                      <a:endParaRPr lang="en-US" sz="1300" dirty="0">
                        <a:solidFill>
                          <a:schemeClr val="tx1"/>
                        </a:solidFill>
                        <a:effectLst/>
                        <a:latin typeface="Arial" panose="020B0604020202020204" pitchFamily="34" charset="0"/>
                        <a:cs typeface="Arial" panose="020B0604020202020204" pitchFamily="34" charset="0"/>
                      </a:endParaRPr>
                    </a:p>
                    <a:p>
                      <a:endParaRPr lang="en-IN" sz="1300" dirty="0">
                        <a:latin typeface="Arial" panose="020B0604020202020204" pitchFamily="34" charset="0"/>
                        <a:cs typeface="Arial" panose="020B0604020202020204" pitchFamily="34" charset="0"/>
                      </a:endParaRPr>
                    </a:p>
                  </a:txBody>
                  <a:tcPr/>
                </a:tc>
                <a:tc>
                  <a:txBody>
                    <a:bodyPr/>
                    <a:lstStyle/>
                    <a:p>
                      <a:r>
                        <a:rPr lang="en-US" sz="1300" dirty="0">
                          <a:latin typeface="Arial" panose="020B0604020202020204" pitchFamily="34" charset="0"/>
                          <a:cs typeface="Arial" panose="020B0604020202020204" pitchFamily="34" charset="0"/>
                        </a:rPr>
                        <a:t>(ICSSIT) on August 1, 2020. </a:t>
                      </a:r>
                      <a:endParaRPr lang="en-IN" sz="1300"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solidFill>
                            <a:schemeClr val="tx1"/>
                          </a:solidFill>
                          <a:latin typeface="Arial" panose="020B0604020202020204" pitchFamily="34" charset="0"/>
                          <a:cs typeface="Arial" panose="020B0604020202020204" pitchFamily="34" charset="0"/>
                        </a:rPr>
                        <a:t>This system proposes a smart ATM using RFID and fingerprint authentication for enhanced security. It alerts users with location, time, and authorization status, and includes vibration, flame sensors, and camera monitoring.</a:t>
                      </a:r>
                    </a:p>
                  </a:txBody>
                  <a:tcPr/>
                </a:tc>
                <a:extLst>
                  <a:ext uri="{0D108BD9-81ED-4DB2-BD59-A6C34878D82A}">
                    <a16:rowId xmlns:a16="http://schemas.microsoft.com/office/drawing/2014/main" val="2809112833"/>
                  </a:ext>
                </a:extLst>
              </a:tr>
              <a:tr h="55828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solidFill>
                            <a:schemeClr val="tx1"/>
                          </a:solidFill>
                          <a:effectLst/>
                          <a:latin typeface="Arial" panose="020B0604020202020204" pitchFamily="34" charset="0"/>
                          <a:cs typeface="Arial" panose="020B0604020202020204" pitchFamily="34" charset="0"/>
                        </a:rPr>
                        <a:t>Secure Authentication for ATM transactions using NFC technology</a:t>
                      </a:r>
                      <a:r>
                        <a:rPr lang="en-IN" sz="1300" b="1" dirty="0">
                          <a:solidFill>
                            <a:schemeClr val="tx1"/>
                          </a:solidFill>
                          <a:effectLst/>
                          <a:latin typeface="Arial" panose="020B0604020202020204" pitchFamily="34" charset="0"/>
                          <a:cs typeface="Arial" panose="020B0604020202020204" pitchFamily="34" charset="0"/>
                        </a:rPr>
                        <a:t>. Authors</a:t>
                      </a:r>
                      <a:r>
                        <a:rPr lang="en-IN" sz="1300" dirty="0">
                          <a:solidFill>
                            <a:schemeClr val="tx1"/>
                          </a:solidFill>
                          <a:effectLst/>
                          <a:latin typeface="Arial" panose="020B0604020202020204" pitchFamily="34" charset="0"/>
                          <a:cs typeface="Arial" panose="020B0604020202020204" pitchFamily="34" charset="0"/>
                        </a:rPr>
                        <a:t>: </a:t>
                      </a:r>
                      <a:r>
                        <a:rPr lang="en-US" sz="1300" dirty="0" err="1">
                          <a:solidFill>
                            <a:schemeClr val="tx1"/>
                          </a:solidFill>
                          <a:effectLst/>
                          <a:latin typeface="Arial" panose="020B0604020202020204" pitchFamily="34" charset="0"/>
                          <a:cs typeface="Arial" panose="020B0604020202020204" pitchFamily="34" charset="0"/>
                        </a:rPr>
                        <a:t>Divyans</a:t>
                      </a:r>
                      <a:r>
                        <a:rPr lang="en-US" sz="1300" dirty="0">
                          <a:solidFill>
                            <a:schemeClr val="tx1"/>
                          </a:solidFill>
                          <a:effectLst/>
                          <a:latin typeface="Arial" panose="020B0604020202020204" pitchFamily="34" charset="0"/>
                          <a:cs typeface="Arial" panose="020B0604020202020204" pitchFamily="34" charset="0"/>
                        </a:rPr>
                        <a:t> </a:t>
                      </a:r>
                      <a:r>
                        <a:rPr lang="en-US" sz="1300" dirty="0" err="1">
                          <a:solidFill>
                            <a:schemeClr val="tx1"/>
                          </a:solidFill>
                          <a:effectLst/>
                          <a:latin typeface="Arial" panose="020B0604020202020204" pitchFamily="34" charset="0"/>
                          <a:cs typeface="Arial" panose="020B0604020202020204" pitchFamily="34" charset="0"/>
                        </a:rPr>
                        <a:t>Mahansari</a:t>
                      </a:r>
                      <a:r>
                        <a:rPr lang="en-US" sz="1300" dirty="0">
                          <a:solidFill>
                            <a:schemeClr val="tx1"/>
                          </a:solidFill>
                          <a:effectLst/>
                          <a:latin typeface="Arial" panose="020B0604020202020204" pitchFamily="34" charset="0"/>
                          <a:cs typeface="Arial" panose="020B0604020202020204" pitchFamily="34" charset="0"/>
                        </a:rPr>
                        <a:t>, Uttam Kumar Roy</a:t>
                      </a:r>
                      <a:endParaRPr lang="en-IN" sz="1300" dirty="0">
                        <a:solidFill>
                          <a:schemeClr val="tx1"/>
                        </a:solidFill>
                        <a:effectLst/>
                        <a:latin typeface="Arial" panose="020B0604020202020204" pitchFamily="34" charset="0"/>
                        <a:cs typeface="Arial" panose="020B0604020202020204" pitchFamily="34" charset="0"/>
                      </a:endParaRPr>
                    </a:p>
                    <a:p>
                      <a:endParaRPr lang="en-IN" sz="1300" dirty="0">
                        <a:latin typeface="Arial" panose="020B0604020202020204" pitchFamily="34" charset="0"/>
                        <a:cs typeface="Arial" panose="020B0604020202020204" pitchFamily="34" charset="0"/>
                      </a:endParaRPr>
                    </a:p>
                  </a:txBody>
                  <a:tcPr/>
                </a:tc>
                <a:tc>
                  <a:txBody>
                    <a:bodyPr/>
                    <a:lstStyle/>
                    <a:p>
                      <a:r>
                        <a:rPr lang="en-US" sz="1300" dirty="0">
                          <a:latin typeface="Arial" panose="020B0604020202020204" pitchFamily="34" charset="0"/>
                          <a:cs typeface="Arial" panose="020B0604020202020204" pitchFamily="34" charset="0"/>
                        </a:rPr>
                        <a:t>(ICCST) in October 2019.</a:t>
                      </a:r>
                      <a:endParaRPr lang="en-IN" sz="1300"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latin typeface="Arial" panose="020B0604020202020204" pitchFamily="34" charset="0"/>
                          <a:cs typeface="Arial" panose="020B0604020202020204" pitchFamily="34" charset="0"/>
                        </a:rPr>
                        <a:t>This system replaces traditional ATM cards with smartphones using NFC Card Emulation for transactions. Users authenticate by swiping their phone near the NFC reader, reducing risks like skimming and card damage.</a:t>
                      </a:r>
                      <a:endParaRPr lang="en-GB" sz="1300" dirty="0">
                        <a:solidFill>
                          <a:schemeClr val="tx1"/>
                        </a:solidFill>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901939552"/>
                  </a:ext>
                </a:extLst>
              </a:tr>
              <a:tr h="698642">
                <a:tc>
                  <a:txBody>
                    <a:bodyPr/>
                    <a:lstStyle/>
                    <a:p>
                      <a:pPr algn="l">
                        <a:lnSpc>
                          <a:spcPct val="100000"/>
                        </a:lnSpc>
                      </a:pPr>
                      <a:r>
                        <a:rPr lang="en-US" sz="1400" dirty="0">
                          <a:latin typeface="Arial" panose="020B0604020202020204" pitchFamily="34" charset="0"/>
                          <a:cs typeface="Arial" panose="020B0604020202020204" pitchFamily="34" charset="0"/>
                        </a:rPr>
                        <a:t>Real-Time ATM Cash Replenishment Model</a:t>
                      </a:r>
                    </a:p>
                    <a:p>
                      <a:pPr algn="l">
                        <a:lnSpc>
                          <a:spcPct val="100000"/>
                        </a:lnSpc>
                      </a:pPr>
                      <a:r>
                        <a:rPr lang="da-DK" sz="1300" dirty="0">
                          <a:latin typeface="Arial" panose="020B0604020202020204" pitchFamily="34" charset="0"/>
                          <a:cs typeface="Arial" panose="020B0604020202020204" pitchFamily="34" charset="0"/>
                        </a:rPr>
                        <a:t>M. Mohamed Idhris, et al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300" dirty="0">
                          <a:latin typeface="Arial" panose="020B0604020202020204" pitchFamily="34" charset="0"/>
                          <a:cs typeface="Arial" panose="020B0604020202020204" pitchFamily="34" charset="0"/>
                        </a:rPr>
                        <a:t>March 2017-IJETT</a:t>
                      </a:r>
                    </a:p>
                    <a:p>
                      <a:endParaRPr lang="en-IN" sz="1300" dirty="0">
                        <a:latin typeface="Arial" panose="020B0604020202020204" pitchFamily="34" charset="0"/>
                        <a:cs typeface="Arial" panose="020B0604020202020204" pitchFamily="34" charset="0"/>
                      </a:endParaRPr>
                    </a:p>
                  </a:txBody>
                  <a:tcPr/>
                </a:tc>
                <a:tc>
                  <a:txBody>
                    <a:bodyPr/>
                    <a:lstStyle/>
                    <a:p>
                      <a:r>
                        <a:rPr lang="en-US" sz="1300" dirty="0">
                          <a:latin typeface="Arial" panose="020B0604020202020204" pitchFamily="34" charset="0"/>
                          <a:cs typeface="Arial" panose="020B0604020202020204" pitchFamily="34" charset="0"/>
                        </a:rPr>
                        <a:t>This paper addresses real-time ATM cash replenishment under outflow uncertainty, considering increased fees on weekends/holidays.</a:t>
                      </a:r>
                      <a:endParaRPr lang="en-IN" sz="13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99960650"/>
                  </a:ext>
                </a:extLst>
              </a:tr>
            </a:tbl>
          </a:graphicData>
        </a:graphic>
      </p:graphicFrame>
      <p:sp>
        <p:nvSpPr>
          <p:cNvPr id="5" name="TextBox 4">
            <a:extLst>
              <a:ext uri="{FF2B5EF4-FFF2-40B4-BE49-F238E27FC236}">
                <a16:creationId xmlns:a16="http://schemas.microsoft.com/office/drawing/2014/main" id="{16CF2673-3953-5D78-0E10-62DA519ACBAA}"/>
              </a:ext>
            </a:extLst>
          </p:cNvPr>
          <p:cNvSpPr txBox="1"/>
          <p:nvPr/>
        </p:nvSpPr>
        <p:spPr>
          <a:xfrm>
            <a:off x="535061" y="472611"/>
            <a:ext cx="5999302" cy="461665"/>
          </a:xfrm>
          <a:prstGeom prst="rect">
            <a:avLst/>
          </a:prstGeom>
          <a:noFill/>
        </p:spPr>
        <p:txBody>
          <a:bodyPr wrap="square" rtlCol="0">
            <a:spAutoFit/>
          </a:bodyPr>
          <a:lstStyle/>
          <a:p>
            <a:r>
              <a:rPr lang="en-IN" sz="1800" b="1" kern="100" dirty="0">
                <a:effectLst/>
                <a:latin typeface="Arial" panose="020B0604020202020204" pitchFamily="34" charset="0"/>
                <a:ea typeface="NSimSun" panose="02010609030101010101" pitchFamily="49" charset="-122"/>
                <a:cs typeface="Arial" panose="020B0604020202020204" pitchFamily="34" charset="0"/>
              </a:rPr>
              <a:t> </a:t>
            </a:r>
            <a:r>
              <a:rPr lang="en-IN" sz="2400" b="1" u="sng" kern="100" dirty="0">
                <a:effectLst/>
                <a:latin typeface="Arial" panose="020B0604020202020204" pitchFamily="34" charset="0"/>
                <a:ea typeface="NSimSun" panose="02010609030101010101" pitchFamily="49" charset="-122"/>
                <a:cs typeface="Arial" panose="020B0604020202020204" pitchFamily="34" charset="0"/>
              </a:rPr>
              <a:t>LITERATURE SURVEY: </a:t>
            </a:r>
            <a:endParaRPr lang="en-IN" sz="2400" u="sng" dirty="0"/>
          </a:p>
        </p:txBody>
      </p:sp>
    </p:spTree>
    <p:extLst>
      <p:ext uri="{BB962C8B-B14F-4D97-AF65-F5344CB8AC3E}">
        <p14:creationId xmlns:p14="http://schemas.microsoft.com/office/powerpoint/2010/main" val="31174938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672E83DF-3BAA-9253-C79D-A127C5DB1908}"/>
              </a:ext>
            </a:extLst>
          </p:cNvPr>
          <p:cNvGraphicFramePr>
            <a:graphicFrameLocks noGrp="1"/>
          </p:cNvGraphicFramePr>
          <p:nvPr>
            <p:extLst>
              <p:ext uri="{D42A27DB-BD31-4B8C-83A1-F6EECF244321}">
                <p14:modId xmlns:p14="http://schemas.microsoft.com/office/powerpoint/2010/main" val="590467955"/>
              </p:ext>
            </p:extLst>
          </p:nvPr>
        </p:nvGraphicFramePr>
        <p:xfrm>
          <a:off x="556260" y="762910"/>
          <a:ext cx="11176827" cy="5485308"/>
        </p:xfrm>
        <a:graphic>
          <a:graphicData uri="http://schemas.openxmlformats.org/drawingml/2006/table">
            <a:tbl>
              <a:tblPr firstRow="1" bandRow="1">
                <a:tableStyleId>{5940675A-B579-460E-94D1-54222C63F5DA}</a:tableStyleId>
              </a:tblPr>
              <a:tblGrid>
                <a:gridCol w="3709935">
                  <a:extLst>
                    <a:ext uri="{9D8B030D-6E8A-4147-A177-3AD203B41FA5}">
                      <a16:colId xmlns:a16="http://schemas.microsoft.com/office/drawing/2014/main" val="3556779515"/>
                    </a:ext>
                  </a:extLst>
                </a:gridCol>
                <a:gridCol w="2130385">
                  <a:extLst>
                    <a:ext uri="{9D8B030D-6E8A-4147-A177-3AD203B41FA5}">
                      <a16:colId xmlns:a16="http://schemas.microsoft.com/office/drawing/2014/main" val="190230080"/>
                    </a:ext>
                  </a:extLst>
                </a:gridCol>
                <a:gridCol w="5336507">
                  <a:extLst>
                    <a:ext uri="{9D8B030D-6E8A-4147-A177-3AD203B41FA5}">
                      <a16:colId xmlns:a16="http://schemas.microsoft.com/office/drawing/2014/main" val="2745737311"/>
                    </a:ext>
                  </a:extLst>
                </a:gridCol>
              </a:tblGrid>
              <a:tr h="88355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latin typeface="Arial" panose="020B0604020202020204" pitchFamily="34" charset="0"/>
                          <a:cs typeface="Arial" panose="020B0604020202020204" pitchFamily="34" charset="0"/>
                        </a:rPr>
                        <a:t>Author and Title</a:t>
                      </a:r>
                      <a:endParaRPr lang="en-GB" sz="1800"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latin typeface="Arial" panose="020B0604020202020204" pitchFamily="34" charset="0"/>
                          <a:cs typeface="Arial" panose="020B0604020202020204" pitchFamily="34" charset="0"/>
                        </a:rPr>
                        <a:t>Year &amp; Journal</a:t>
                      </a:r>
                      <a:endParaRPr lang="en-GB" sz="1800" dirty="0">
                        <a:latin typeface="Arial" panose="020B0604020202020204" pitchFamily="34" charset="0"/>
                        <a:cs typeface="Arial" panose="020B0604020202020204" pitchFamily="34" charset="0"/>
                      </a:endParaRPr>
                    </a:p>
                    <a:p>
                      <a:pPr algn="ctr"/>
                      <a:endParaRPr lang="en-IN" dirty="0">
                        <a:latin typeface="Arial" panose="020B0604020202020204" pitchFamily="34" charset="0"/>
                        <a:cs typeface="Arial" panose="020B0604020202020204" pitchFamily="34"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latin typeface="Arial" panose="020B0604020202020204" pitchFamily="34" charset="0"/>
                          <a:cs typeface="Arial" panose="020B0604020202020204" pitchFamily="34" charset="0"/>
                        </a:rPr>
                        <a:t>Outcome of the Research</a:t>
                      </a:r>
                      <a:endParaRPr lang="en-GB" sz="1800" dirty="0">
                        <a:latin typeface="Arial" panose="020B0604020202020204" pitchFamily="34" charset="0"/>
                        <a:cs typeface="Arial" panose="020B0604020202020204" pitchFamily="34" charset="0"/>
                      </a:endParaRPr>
                    </a:p>
                    <a:p>
                      <a:pPr algn="ctr"/>
                      <a:endParaRPr lang="en-IN"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85917969"/>
                  </a:ext>
                </a:extLst>
              </a:tr>
              <a:tr h="883556">
                <a:tc>
                  <a:txBody>
                    <a:bodyPr/>
                    <a:lstStyle/>
                    <a:p>
                      <a:r>
                        <a:rPr lang="en-GB" sz="1200" dirty="0">
                          <a:latin typeface="Arial" panose="020B0604020202020204" pitchFamily="34" charset="0"/>
                          <a:cs typeface="Arial" panose="020B0604020202020204" pitchFamily="34" charset="0"/>
                        </a:rPr>
                        <a:t>Smart ATM Service.</a:t>
                      </a:r>
                    </a:p>
                    <a:p>
                      <a:r>
                        <a:rPr lang="en-GB" sz="1200" b="0" dirty="0">
                          <a:latin typeface="Arial" panose="020B0604020202020204" pitchFamily="34" charset="0"/>
                          <a:cs typeface="Arial" panose="020B0604020202020204" pitchFamily="34" charset="0"/>
                        </a:rPr>
                        <a:t>Authors: Sayan Hazra</a:t>
                      </a:r>
                    </a:p>
                    <a:p>
                      <a:endParaRPr lang="en-IN" sz="1200" dirty="0">
                        <a:latin typeface="Arial" panose="020B0604020202020204" pitchFamily="34" charset="0"/>
                        <a:cs typeface="Arial" panose="020B0604020202020204" pitchFamily="34" charset="0"/>
                      </a:endParaRPr>
                    </a:p>
                  </a:txBody>
                  <a:tcPr/>
                </a:tc>
                <a:tc>
                  <a:txBody>
                    <a:bodyPr/>
                    <a:lstStyle/>
                    <a:p>
                      <a:r>
                        <a:rPr lang="en-US" sz="1200" dirty="0">
                          <a:latin typeface="Arial" panose="020B0604020202020204" pitchFamily="34" charset="0"/>
                          <a:cs typeface="Arial" panose="020B0604020202020204" pitchFamily="34" charset="0"/>
                        </a:rPr>
                        <a:t>2019 in (DevIC)</a:t>
                      </a:r>
                      <a:endParaRPr lang="en-IN" sz="1200" dirty="0">
                        <a:latin typeface="Arial" panose="020B0604020202020204" pitchFamily="34" charset="0"/>
                        <a:cs typeface="Arial" panose="020B0604020202020204" pitchFamily="34" charset="0"/>
                      </a:endParaRPr>
                    </a:p>
                  </a:txBody>
                  <a:tcPr/>
                </a:tc>
                <a:tc>
                  <a:txBody>
                    <a:bodyPr/>
                    <a:lstStyle/>
                    <a:p>
                      <a:r>
                        <a:rPr lang="en-US" sz="1200" dirty="0">
                          <a:latin typeface="Arial" panose="020B0604020202020204" pitchFamily="34" charset="0"/>
                          <a:cs typeface="Arial" panose="020B0604020202020204" pitchFamily="34" charset="0"/>
                        </a:rPr>
                        <a:t>This study proposes an Internet of Things (IoT) and Computer Vision-based Smart ATM service utilizing a Raspberry Pi microcontroller-based embedded system. The system aims to enhance ATM security and efficiency by integrating advanced technologies, thereby improving the user experience and safeguarding against fraudulent activities. ​</a:t>
                      </a:r>
                      <a:endParaRPr lang="en-IN" sz="12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869086758"/>
                  </a:ext>
                </a:extLst>
              </a:tr>
              <a:tr h="88355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Arial" panose="020B0604020202020204" pitchFamily="34" charset="0"/>
                          <a:cs typeface="Arial" panose="020B0604020202020204" pitchFamily="34" charset="0"/>
                        </a:rPr>
                        <a:t>Paschal A. </a:t>
                      </a:r>
                      <a:r>
                        <a:rPr lang="en-US" sz="1200" dirty="0" err="1">
                          <a:latin typeface="Arial" panose="020B0604020202020204" pitchFamily="34" charset="0"/>
                          <a:cs typeface="Arial" panose="020B0604020202020204" pitchFamily="34" charset="0"/>
                        </a:rPr>
                        <a:t>Ochang</a:t>
                      </a:r>
                      <a:r>
                        <a:rPr lang="en-US" sz="1200" dirty="0">
                          <a:latin typeface="Arial" panose="020B0604020202020204" pitchFamily="34" charset="0"/>
                          <a:cs typeface="Arial" panose="020B0604020202020204" pitchFamily="34" charset="0"/>
                        </a:rPr>
                        <a:t> and Paulinus O. Ofem, "An Enhanced Automated Teller Machine Security Prototype using Fingerprint Biometric Authentication</a:t>
                      </a:r>
                      <a:endParaRPr lang="en-GB" sz="1200" dirty="0">
                        <a:latin typeface="Arial" panose="020B0604020202020204" pitchFamily="34" charset="0"/>
                        <a:cs typeface="Arial" panose="020B0604020202020204" pitchFamily="34" charset="0"/>
                      </a:endParaRPr>
                    </a:p>
                    <a:p>
                      <a:endParaRPr lang="en-IN" sz="1200"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Arial" panose="020B0604020202020204" pitchFamily="34" charset="0"/>
                          <a:cs typeface="Arial" panose="020B0604020202020204" pitchFamily="34" charset="0"/>
                        </a:rPr>
                        <a:t>2017, in (IJANA).</a:t>
                      </a:r>
                      <a:endParaRPr lang="en-GB" sz="1200" dirty="0">
                        <a:latin typeface="Arial" panose="020B0604020202020204" pitchFamily="34" charset="0"/>
                        <a:cs typeface="Arial" panose="020B0604020202020204" pitchFamily="34" charset="0"/>
                      </a:endParaRPr>
                    </a:p>
                    <a:p>
                      <a:endParaRPr lang="en-IN" sz="1200"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Arial" panose="020B0604020202020204" pitchFamily="34" charset="0"/>
                          <a:cs typeface="Arial" panose="020B0604020202020204" pitchFamily="34" charset="0"/>
                        </a:rPr>
                        <a:t>This study analyzes and proposes a biometric authentication prototype that integrates fingerprint security with ATMs as an additional security layer. The prototype combines fingerprint biometric techniques with personal identification numbers (PINs) to enhance security. </a:t>
                      </a:r>
                      <a:endParaRPr lang="en-GB" sz="12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773992142"/>
                  </a:ext>
                </a:extLst>
              </a:tr>
              <a:tr h="88355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latin typeface="Arial" panose="020B0604020202020204" pitchFamily="34" charset="0"/>
                          <a:cs typeface="Arial" panose="020B0604020202020204" pitchFamily="34" charset="0"/>
                        </a:rPr>
                        <a:t>Joseph B. </a:t>
                      </a:r>
                      <a:r>
                        <a:rPr lang="en-IN" sz="1200" dirty="0" err="1">
                          <a:latin typeface="Arial" panose="020B0604020202020204" pitchFamily="34" charset="0"/>
                          <a:cs typeface="Arial" panose="020B0604020202020204" pitchFamily="34" charset="0"/>
                        </a:rPr>
                        <a:t>Awotunde</a:t>
                      </a:r>
                      <a:r>
                        <a:rPr lang="en-IN" sz="1200" dirty="0">
                          <a:latin typeface="Arial" panose="020B0604020202020204" pitchFamily="34" charset="0"/>
                          <a:cs typeface="Arial" panose="020B0604020202020204" pitchFamily="34" charset="0"/>
                        </a:rPr>
                        <a:t> , </a:t>
                      </a:r>
                      <a:r>
                        <a:rPr lang="en-IN" sz="1200" dirty="0" err="1">
                          <a:latin typeface="Arial" panose="020B0604020202020204" pitchFamily="34" charset="0"/>
                          <a:cs typeface="Arial" panose="020B0604020202020204" pitchFamily="34" charset="0"/>
                        </a:rPr>
                        <a:t>Tolorunloju</a:t>
                      </a:r>
                      <a:r>
                        <a:rPr lang="en-IN" sz="1200" dirty="0">
                          <a:latin typeface="Arial" panose="020B0604020202020204" pitchFamily="34" charset="0"/>
                          <a:cs typeface="Arial" panose="020B0604020202020204" pitchFamily="34" charset="0"/>
                        </a:rPr>
                        <a:t> R. James, </a:t>
                      </a:r>
                      <a:r>
                        <a:rPr lang="en-IN" sz="1200" dirty="0" err="1">
                          <a:latin typeface="Arial" panose="020B0604020202020204" pitchFamily="34" charset="0"/>
                          <a:cs typeface="Arial" panose="020B0604020202020204" pitchFamily="34" charset="0"/>
                        </a:rPr>
                        <a:t>Suhurat</a:t>
                      </a:r>
                      <a:r>
                        <a:rPr lang="en-IN" sz="1200" dirty="0">
                          <a:latin typeface="Arial" panose="020B0604020202020204" pitchFamily="34" charset="0"/>
                          <a:cs typeface="Arial" panose="020B0604020202020204" pitchFamily="34" charset="0"/>
                        </a:rPr>
                        <a:t> I. Abdulkadir, and </a:t>
                      </a:r>
                      <a:r>
                        <a:rPr lang="en-IN" sz="1200" dirty="0" err="1">
                          <a:latin typeface="Arial" panose="020B0604020202020204" pitchFamily="34" charset="0"/>
                          <a:cs typeface="Arial" panose="020B0604020202020204" pitchFamily="34" charset="0"/>
                        </a:rPr>
                        <a:t>Fatimoh</a:t>
                      </a:r>
                      <a:r>
                        <a:rPr lang="en-IN" sz="1200" dirty="0">
                          <a:latin typeface="Arial" panose="020B0604020202020204" pitchFamily="34" charset="0"/>
                          <a:cs typeface="Arial" panose="020B0604020202020204" pitchFamily="34" charset="0"/>
                        </a:rPr>
                        <a:t> T. Adewunmi-Owolabi, "Fingerprint Authentication System: Toward Enhancing ATM Security"​</a:t>
                      </a:r>
                      <a:endParaRPr lang="en-GB" sz="1200" dirty="0">
                        <a:latin typeface="Arial" panose="020B0604020202020204" pitchFamily="34" charset="0"/>
                        <a:cs typeface="Arial" panose="020B0604020202020204" pitchFamily="34" charset="0"/>
                      </a:endParaRPr>
                    </a:p>
                    <a:p>
                      <a:endParaRPr lang="en-IN" sz="1200"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Arial" panose="020B0604020202020204" pitchFamily="34" charset="0"/>
                          <a:cs typeface="Arial" panose="020B0604020202020204" pitchFamily="34" charset="0"/>
                        </a:rPr>
                        <a:t>2014, in (IJAIS)</a:t>
                      </a:r>
                      <a:endParaRPr lang="en-GB" sz="1200" dirty="0">
                        <a:latin typeface="Arial" panose="020B0604020202020204" pitchFamily="34" charset="0"/>
                        <a:cs typeface="Arial" panose="020B0604020202020204" pitchFamily="34" charset="0"/>
                      </a:endParaRPr>
                    </a:p>
                    <a:p>
                      <a:endParaRPr lang="en-IN" sz="1200"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Arial" panose="020B0604020202020204" pitchFamily="34" charset="0"/>
                          <a:cs typeface="Arial" panose="020B0604020202020204" pitchFamily="34" charset="0"/>
                        </a:rPr>
                        <a:t>The paper addresses the limitations of PIN-based ATM security by introducing fingerprint authentication. A prototype ATM system was designed to use fingerprint identification for enhanced security. The system features a three-tier architecture involving fingerprint enrollment, enhancement, feature extraction, and matching.</a:t>
                      </a:r>
                      <a:endParaRPr lang="en-GB" sz="12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153792553"/>
                  </a:ext>
                </a:extLst>
              </a:tr>
              <a:tr h="883556">
                <a:tc>
                  <a:txBody>
                    <a:bodyPr/>
                    <a:lstStyle/>
                    <a:p>
                      <a:r>
                        <a:rPr lang="en-IN" sz="1200" dirty="0" err="1">
                          <a:latin typeface="Arial" panose="020B0604020202020204" pitchFamily="34" charset="0"/>
                          <a:cs typeface="Arial" panose="020B0604020202020204" pitchFamily="34" charset="0"/>
                        </a:rPr>
                        <a:t>Kohbalan</a:t>
                      </a:r>
                      <a:r>
                        <a:rPr lang="en-IN" sz="1200" dirty="0">
                          <a:latin typeface="Arial" panose="020B0604020202020204" pitchFamily="34" charset="0"/>
                          <a:cs typeface="Arial" panose="020B0604020202020204" pitchFamily="34" charset="0"/>
                        </a:rPr>
                        <a:t> Moorthy, Kauthar Mohd Daud, Steven R. </a:t>
                      </a:r>
                      <a:r>
                        <a:rPr lang="en-IN" sz="1200" dirty="0" err="1">
                          <a:latin typeface="Arial" panose="020B0604020202020204" pitchFamily="34" charset="0"/>
                          <a:cs typeface="Arial" panose="020B0604020202020204" pitchFamily="34" charset="0"/>
                        </a:rPr>
                        <a:t>Arokiasamy</a:t>
                      </a:r>
                      <a:r>
                        <a:rPr lang="en-IN" sz="1200" dirty="0">
                          <a:latin typeface="Arial" panose="020B0604020202020204" pitchFamily="34" charset="0"/>
                          <a:cs typeface="Arial" panose="020B0604020202020204" pitchFamily="34" charset="0"/>
                        </a:rPr>
                        <a:t>, and Md </a:t>
                      </a:r>
                      <a:r>
                        <a:rPr lang="en-IN" sz="1200" dirty="0" err="1">
                          <a:latin typeface="Arial" panose="020B0604020202020204" pitchFamily="34" charset="0"/>
                          <a:cs typeface="Arial" panose="020B0604020202020204" pitchFamily="34" charset="0"/>
                        </a:rPr>
                        <a:t>Raihanul</a:t>
                      </a:r>
                      <a:r>
                        <a:rPr lang="en-IN" sz="1200" dirty="0">
                          <a:latin typeface="Arial" panose="020B0604020202020204" pitchFamily="34" charset="0"/>
                          <a:cs typeface="Arial" panose="020B0604020202020204" pitchFamily="34" charset="0"/>
                        </a:rPr>
                        <a:t> Islam Tomal, "Hybrid Biometric Authentication for Automatic Teller Machine"​</a:t>
                      </a:r>
                    </a:p>
                  </a:txBody>
                  <a:tcPr/>
                </a:tc>
                <a:tc>
                  <a:txBody>
                    <a:bodyPr/>
                    <a:lstStyle/>
                    <a:p>
                      <a:r>
                        <a:rPr lang="en-US" sz="1200" dirty="0">
                          <a:latin typeface="Arial" panose="020B0604020202020204" pitchFamily="34" charset="0"/>
                          <a:cs typeface="Arial" panose="020B0604020202020204" pitchFamily="34" charset="0"/>
                        </a:rPr>
                        <a:t>2024,in ​(IJSECS)</a:t>
                      </a:r>
                      <a:endParaRPr lang="en-IN" sz="1200" dirty="0">
                        <a:latin typeface="Arial" panose="020B0604020202020204" pitchFamily="34" charset="0"/>
                        <a:cs typeface="Arial" panose="020B0604020202020204" pitchFamily="34" charset="0"/>
                      </a:endParaRPr>
                    </a:p>
                  </a:txBody>
                  <a:tcPr/>
                </a:tc>
                <a:tc>
                  <a:txBody>
                    <a:bodyPr/>
                    <a:lstStyle/>
                    <a:p>
                      <a:r>
                        <a:rPr lang="en-US" sz="1200" dirty="0">
                          <a:latin typeface="Arial" panose="020B0604020202020204" pitchFamily="34" charset="0"/>
                          <a:cs typeface="Arial" panose="020B0604020202020204" pitchFamily="34" charset="0"/>
                        </a:rPr>
                        <a:t>The research introduces a hybrid biometric authentication system for ATMs, focusing on fingerprint recognition. The prototype aims to enhance transaction security and provide a more user-friendly experience by integrating biometric strategies with ATMs for single verification.</a:t>
                      </a:r>
                      <a:endParaRPr lang="en-IN" sz="12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961905232"/>
                  </a:ext>
                </a:extLst>
              </a:tr>
              <a:tr h="783037">
                <a:tc>
                  <a:txBody>
                    <a:bodyPr/>
                    <a:lstStyle/>
                    <a:p>
                      <a:r>
                        <a:rPr lang="en-IN" sz="1200" dirty="0">
                          <a:latin typeface="Arial" panose="020B0604020202020204" pitchFamily="34" charset="0"/>
                          <a:cs typeface="Arial" panose="020B0604020202020204" pitchFamily="34" charset="0"/>
                        </a:rPr>
                        <a:t>Shivam Kumar Rajput, Aniket R. Patne, Amit Varma, and Girish </a:t>
                      </a:r>
                      <a:r>
                        <a:rPr lang="en-IN" sz="1200" dirty="0" err="1">
                          <a:latin typeface="Arial" panose="020B0604020202020204" pitchFamily="34" charset="0"/>
                          <a:cs typeface="Arial" panose="020B0604020202020204" pitchFamily="34" charset="0"/>
                        </a:rPr>
                        <a:t>Vishe</a:t>
                      </a:r>
                      <a:r>
                        <a:rPr lang="en-IN" sz="1200" dirty="0">
                          <a:latin typeface="Arial" panose="020B0604020202020204" pitchFamily="34" charset="0"/>
                          <a:cs typeface="Arial" panose="020B0604020202020204" pitchFamily="34" charset="0"/>
                        </a:rPr>
                        <a:t>, "Enhanced Fingerprint Recognition and OTP to Improve ATM Security"</a:t>
                      </a:r>
                    </a:p>
                  </a:txBody>
                  <a:tcPr/>
                </a:tc>
                <a:tc>
                  <a:txBody>
                    <a:bodyPr/>
                    <a:lstStyle/>
                    <a:p>
                      <a:r>
                        <a:rPr lang="en-US" sz="1200" dirty="0">
                          <a:latin typeface="Arial" panose="020B0604020202020204" pitchFamily="34" charset="0"/>
                          <a:cs typeface="Arial" panose="020B0604020202020204" pitchFamily="34" charset="0"/>
                        </a:rPr>
                        <a:t>2019, in ​​(IJARIIT)</a:t>
                      </a:r>
                      <a:endParaRPr lang="en-IN" sz="1200" dirty="0">
                        <a:latin typeface="Arial" panose="020B0604020202020204" pitchFamily="34" charset="0"/>
                        <a:cs typeface="Arial" panose="020B0604020202020204" pitchFamily="34" charset="0"/>
                      </a:endParaRPr>
                    </a:p>
                  </a:txBody>
                  <a:tcPr/>
                </a:tc>
                <a:tc>
                  <a:txBody>
                    <a:bodyPr/>
                    <a:lstStyle/>
                    <a:p>
                      <a:r>
                        <a:rPr lang="en-US" sz="1200" dirty="0">
                          <a:latin typeface="Arial" panose="020B0604020202020204" pitchFamily="34" charset="0"/>
                          <a:cs typeface="Arial" panose="020B0604020202020204" pitchFamily="34" charset="0"/>
                        </a:rPr>
                        <a:t>This study proposes enhancements to ATM security by integrating fingerprint recognition and a One-Time Password (OTP) system. The approach involves using a fingerprint module and sending a unique 4-digit OTP to the user's registered mobile number via a GSM module.</a:t>
                      </a:r>
                      <a:endParaRPr lang="en-IN" sz="12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851591898"/>
                  </a:ext>
                </a:extLst>
              </a:tr>
            </a:tbl>
          </a:graphicData>
        </a:graphic>
      </p:graphicFrame>
    </p:spTree>
    <p:extLst>
      <p:ext uri="{BB962C8B-B14F-4D97-AF65-F5344CB8AC3E}">
        <p14:creationId xmlns:p14="http://schemas.microsoft.com/office/powerpoint/2010/main" val="20293630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81A797-F683-FFF8-22AF-D512B097D448}"/>
              </a:ext>
            </a:extLst>
          </p:cNvPr>
          <p:cNvSpPr txBox="1"/>
          <p:nvPr/>
        </p:nvSpPr>
        <p:spPr>
          <a:xfrm>
            <a:off x="698642" y="760288"/>
            <a:ext cx="5397357" cy="523220"/>
          </a:xfrm>
          <a:prstGeom prst="rect">
            <a:avLst/>
          </a:prstGeom>
          <a:noFill/>
        </p:spPr>
        <p:txBody>
          <a:bodyPr wrap="square" rtlCol="0">
            <a:spAutoFit/>
          </a:bodyPr>
          <a:lstStyle/>
          <a:p>
            <a:r>
              <a:rPr lang="en-US" sz="2800" b="1" u="sng" dirty="0">
                <a:latin typeface="Arial" panose="020B0604020202020204" pitchFamily="34" charset="0"/>
                <a:cs typeface="Arial" panose="020B0604020202020204" pitchFamily="34" charset="0"/>
              </a:rPr>
              <a:t>EXISTING SYSTEM</a:t>
            </a:r>
            <a:endParaRPr lang="en-IN" sz="2800" dirty="0"/>
          </a:p>
        </p:txBody>
      </p:sp>
      <p:sp>
        <p:nvSpPr>
          <p:cNvPr id="4" name="Rectangle 1">
            <a:extLst>
              <a:ext uri="{FF2B5EF4-FFF2-40B4-BE49-F238E27FC236}">
                <a16:creationId xmlns:a16="http://schemas.microsoft.com/office/drawing/2014/main" id="{125E18EC-2012-493A-27C0-A9174B3C006D}"/>
              </a:ext>
            </a:extLst>
          </p:cNvPr>
          <p:cNvSpPr>
            <a:spLocks noChangeArrowheads="1"/>
          </p:cNvSpPr>
          <p:nvPr/>
        </p:nvSpPr>
        <p:spPr bwMode="auto">
          <a:xfrm>
            <a:off x="698642" y="1415995"/>
            <a:ext cx="10465941"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solidFill>
                <a:effectLst/>
                <a:latin typeface="Arial" panose="020B0604020202020204" pitchFamily="34" charset="0"/>
              </a:rPr>
              <a:t> Traditional ATMs rely on visual interfaces (touchscreens, keypads, and card slots). </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solidFill>
                <a:effectLst/>
                <a:latin typeface="Arial" panose="020B0604020202020204" pitchFamily="34" charset="0"/>
              </a:rPr>
              <a:t> Users must read on-screen instructions and input data manually. </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solidFill>
                <a:effectLst/>
                <a:latin typeface="Arial" panose="020B0604020202020204" pitchFamily="34" charset="0"/>
              </a:rPr>
              <a:t> Limited accessibility features for visually impaired individuals.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solidFill>
                <a:effectLst/>
                <a:latin typeface="Arial" panose="020B0604020202020204" pitchFamily="34" charset="0"/>
              </a:rPr>
              <a:t> Some ATMs have Braille keypads, but they lack interactive guidance.</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solidFill>
                <a:effectLst/>
                <a:latin typeface="Arial" panose="020B0604020202020204" pitchFamily="34" charset="0"/>
              </a:rPr>
              <a:t> Dependence on third-party assistance compromises privacy and independence. </a:t>
            </a:r>
          </a:p>
        </p:txBody>
      </p:sp>
    </p:spTree>
    <p:extLst>
      <p:ext uri="{BB962C8B-B14F-4D97-AF65-F5344CB8AC3E}">
        <p14:creationId xmlns:p14="http://schemas.microsoft.com/office/powerpoint/2010/main" val="4362271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780C822-61A4-FC1A-0EB2-FBABC386AE02}"/>
              </a:ext>
            </a:extLst>
          </p:cNvPr>
          <p:cNvSpPr txBox="1"/>
          <p:nvPr/>
        </p:nvSpPr>
        <p:spPr>
          <a:xfrm>
            <a:off x="528734" y="662343"/>
            <a:ext cx="9519392" cy="830997"/>
          </a:xfrm>
          <a:prstGeom prst="rect">
            <a:avLst/>
          </a:prstGeom>
          <a:noFill/>
        </p:spPr>
        <p:txBody>
          <a:bodyPr wrap="square" rtlCol="0">
            <a:spAutoFit/>
          </a:bodyPr>
          <a:lstStyle/>
          <a:p>
            <a:pPr marL="0" marR="0" algn="l" rtl="0" eaLnBrk="1" fontAlgn="t" latinLnBrk="0" hangingPunct="1">
              <a:lnSpc>
                <a:spcPct val="150000"/>
              </a:lnSpc>
              <a:buNone/>
            </a:pPr>
            <a:r>
              <a:rPr lang="en-US" sz="3200" b="1" u="sng" dirty="0">
                <a:latin typeface="Arial" panose="020B0604020202020204" pitchFamily="34" charset="0"/>
                <a:cs typeface="Arial" panose="020B0604020202020204" pitchFamily="34" charset="0"/>
              </a:rPr>
              <a:t>DEMERITS OF THE EXISTING SYSTEM</a:t>
            </a:r>
            <a:endParaRPr lang="en-IN" sz="3200" b="0" i="0" u="none" strike="noStrike" dirty="0">
              <a:effectLst/>
              <a:latin typeface="Arial" panose="020B0604020202020204" pitchFamily="34" charset="0"/>
              <a:cs typeface="Arial" panose="020B0604020202020204" pitchFamily="34" charset="0"/>
            </a:endParaRPr>
          </a:p>
        </p:txBody>
      </p:sp>
      <p:sp>
        <p:nvSpPr>
          <p:cNvPr id="4" name="Rectangle 2">
            <a:extLst>
              <a:ext uri="{FF2B5EF4-FFF2-40B4-BE49-F238E27FC236}">
                <a16:creationId xmlns:a16="http://schemas.microsoft.com/office/drawing/2014/main" id="{1888CEE0-D178-2964-4B3D-3F5EEBB01F62}"/>
              </a:ext>
            </a:extLst>
          </p:cNvPr>
          <p:cNvSpPr>
            <a:spLocks noChangeArrowheads="1"/>
          </p:cNvSpPr>
          <p:nvPr/>
        </p:nvSpPr>
        <p:spPr bwMode="auto">
          <a:xfrm>
            <a:off x="528734" y="2030618"/>
            <a:ext cx="11414589"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 Lack of Accessibility:</a:t>
            </a:r>
            <a:r>
              <a:rPr kumimoji="0" lang="en-US" altLang="en-US" sz="2400" b="0" i="0" u="none" strike="noStrike" cap="none" normalizeH="0" baseline="0" dirty="0">
                <a:ln>
                  <a:noFill/>
                </a:ln>
                <a:solidFill>
                  <a:schemeClr val="tx1"/>
                </a:solidFill>
                <a:effectLst/>
                <a:latin typeface="Arial" panose="020B0604020202020204" pitchFamily="34" charset="0"/>
              </a:rPr>
              <a:t> ATMs are primarily designed for sighted users. </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 Privacy Concerns:</a:t>
            </a:r>
            <a:r>
              <a:rPr kumimoji="0" lang="en-US" altLang="en-US" sz="2400" b="0" i="0" u="none" strike="noStrike" cap="none" normalizeH="0" baseline="0" dirty="0">
                <a:ln>
                  <a:noFill/>
                </a:ln>
                <a:solidFill>
                  <a:schemeClr val="tx1"/>
                </a:solidFill>
                <a:effectLst/>
                <a:latin typeface="Arial" panose="020B0604020202020204" pitchFamily="34" charset="0"/>
              </a:rPr>
              <a:t> Users may need assistance from others, risking security. </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 Limited Feedback:</a:t>
            </a:r>
            <a:r>
              <a:rPr kumimoji="0" lang="en-US" altLang="en-US" sz="2400" b="0" i="0" u="none" strike="noStrike" cap="none" normalizeH="0" baseline="0" dirty="0">
                <a:ln>
                  <a:noFill/>
                </a:ln>
                <a:solidFill>
                  <a:schemeClr val="tx1"/>
                </a:solidFill>
                <a:effectLst/>
                <a:latin typeface="Arial" panose="020B0604020202020204" pitchFamily="34" charset="0"/>
              </a:rPr>
              <a:t> Braille keypads provide minimal interaction, lacking voice guidance.</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 Complex Navigation:</a:t>
            </a:r>
            <a:r>
              <a:rPr kumimoji="0" lang="en-US" altLang="en-US" sz="2400" b="0" i="0" u="none" strike="noStrike" cap="none" normalizeH="0" baseline="0" dirty="0">
                <a:ln>
                  <a:noFill/>
                </a:ln>
                <a:solidFill>
                  <a:schemeClr val="tx1"/>
                </a:solidFill>
                <a:effectLst/>
                <a:latin typeface="Arial" panose="020B0604020202020204" pitchFamily="34" charset="0"/>
              </a:rPr>
              <a:t> No intuitive interface tailored for visually impaired users. </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 Risk of Fraud:</a:t>
            </a:r>
            <a:r>
              <a:rPr kumimoji="0" lang="en-US" altLang="en-US" sz="2400" b="0" i="0" u="none" strike="noStrike" cap="none" normalizeH="0" baseline="0" dirty="0">
                <a:ln>
                  <a:noFill/>
                </a:ln>
                <a:solidFill>
                  <a:schemeClr val="tx1"/>
                </a:solidFill>
                <a:effectLst/>
                <a:latin typeface="Arial" panose="020B0604020202020204" pitchFamily="34" charset="0"/>
              </a:rPr>
              <a:t> Dependence on others increases vulnerability to financial  fraud. </a:t>
            </a:r>
          </a:p>
        </p:txBody>
      </p:sp>
    </p:spTree>
    <p:extLst>
      <p:ext uri="{BB962C8B-B14F-4D97-AF65-F5344CB8AC3E}">
        <p14:creationId xmlns:p14="http://schemas.microsoft.com/office/powerpoint/2010/main" val="25340408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803601C-1863-5EEB-A796-1AAC2A9ED22A}"/>
              </a:ext>
            </a:extLst>
          </p:cNvPr>
          <p:cNvSpPr txBox="1"/>
          <p:nvPr/>
        </p:nvSpPr>
        <p:spPr>
          <a:xfrm>
            <a:off x="774539" y="312488"/>
            <a:ext cx="6096000" cy="738664"/>
          </a:xfrm>
          <a:prstGeom prst="rect">
            <a:avLst/>
          </a:prstGeom>
          <a:noFill/>
        </p:spPr>
        <p:txBody>
          <a:bodyPr wrap="square">
            <a:spAutoFit/>
          </a:bodyPr>
          <a:lstStyle/>
          <a:p>
            <a:pPr marL="0" marR="0" algn="l" rtl="0" eaLnBrk="1" fontAlgn="t" latinLnBrk="0" hangingPunct="1">
              <a:lnSpc>
                <a:spcPct val="150000"/>
              </a:lnSpc>
              <a:buNone/>
            </a:pPr>
            <a:r>
              <a:rPr lang="en-US" sz="2800" b="1" u="sng" dirty="0">
                <a:latin typeface="Arial" panose="020B0604020202020204" pitchFamily="34" charset="0"/>
                <a:cs typeface="Arial" panose="020B0604020202020204" pitchFamily="34" charset="0"/>
              </a:rPr>
              <a:t>PROPOSED SYSTEM</a:t>
            </a:r>
            <a:endParaRPr lang="en-IN" sz="2800" b="0" i="0" u="none" strike="noStrike" dirty="0">
              <a:effectLst/>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2A543525-5151-6DDE-F0BA-37E0D4AA507F}"/>
              </a:ext>
            </a:extLst>
          </p:cNvPr>
          <p:cNvSpPr>
            <a:spLocks noChangeArrowheads="1"/>
          </p:cNvSpPr>
          <p:nvPr/>
        </p:nvSpPr>
        <p:spPr bwMode="auto">
          <a:xfrm>
            <a:off x="774539" y="1282533"/>
            <a:ext cx="10845533"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 Computer Vision Integration:</a:t>
            </a:r>
            <a:r>
              <a:rPr kumimoji="0" lang="en-US" altLang="en-US" sz="2400" b="0" i="0" u="none" strike="noStrike" cap="none" normalizeH="0" baseline="0" dirty="0">
                <a:ln>
                  <a:noFill/>
                </a:ln>
                <a:solidFill>
                  <a:schemeClr val="tx1"/>
                </a:solidFill>
                <a:effectLst/>
                <a:latin typeface="Arial" panose="020B0604020202020204" pitchFamily="34" charset="0"/>
              </a:rPr>
              <a:t> Uses OpenCV to recognize gestures and provide interactive guidance. </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 Speech Synthesis:</a:t>
            </a:r>
            <a:r>
              <a:rPr kumimoji="0" lang="en-US" altLang="en-US" sz="2400" b="0" i="0" u="none" strike="noStrike" cap="none" normalizeH="0" baseline="0" dirty="0">
                <a:ln>
                  <a:noFill/>
                </a:ln>
                <a:solidFill>
                  <a:schemeClr val="tx1"/>
                </a:solidFill>
                <a:effectLst/>
                <a:latin typeface="Arial" panose="020B0604020202020204" pitchFamily="34" charset="0"/>
              </a:rPr>
              <a:t> </a:t>
            </a:r>
            <a:r>
              <a:rPr lang="en-US" sz="2400" dirty="0">
                <a:latin typeface="Arial" panose="020B0604020202020204" pitchFamily="34" charset="0"/>
              </a:rPr>
              <a:t>The ATM provides step-by-step voice instructions to guide users through each transaction.</a:t>
            </a:r>
          </a:p>
          <a:p>
            <a:pPr marR="0" lvl="0" algn="l" defTabSz="914400" rtl="0" eaLnBrk="0" fontAlgn="base" latinLnBrk="0" hangingPunct="0">
              <a:lnSpc>
                <a:spcPct val="100000"/>
              </a:lnSpc>
              <a:spcBef>
                <a:spcPct val="0"/>
              </a:spcBef>
              <a:spcAft>
                <a:spcPct val="0"/>
              </a:spcAft>
              <a:buClrTx/>
              <a:buSzTx/>
              <a:tabLst/>
            </a:pPr>
            <a:endParaRPr lang="en-US" altLang="en-US" sz="2400" dirty="0">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 Audio &amp; Haptic Feedback:</a:t>
            </a:r>
            <a:r>
              <a:rPr kumimoji="0" lang="en-US" altLang="en-US" sz="2400" b="0" i="0" u="none" strike="noStrike" cap="none" normalizeH="0" baseline="0" dirty="0">
                <a:ln>
                  <a:noFill/>
                </a:ln>
                <a:solidFill>
                  <a:schemeClr val="tx1"/>
                </a:solidFill>
                <a:effectLst/>
                <a:latin typeface="Arial" panose="020B0604020202020204" pitchFamily="34" charset="0"/>
              </a:rPr>
              <a:t> Ensures seamless navigation through menus and transactions.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 Personalized Banking Experience:</a:t>
            </a:r>
            <a:r>
              <a:rPr kumimoji="0" lang="en-US" altLang="en-US" sz="2400" b="0" i="0" u="none" strike="noStrike" cap="none" normalizeH="0" baseline="0" dirty="0">
                <a:ln>
                  <a:noFill/>
                </a:ln>
                <a:solidFill>
                  <a:schemeClr val="tx1"/>
                </a:solidFill>
                <a:effectLst/>
                <a:latin typeface="Arial" panose="020B0604020202020204" pitchFamily="34" charset="0"/>
              </a:rPr>
              <a:t> Adapts to individual needs for enhanced accessibility.</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 Increased Independence &amp; Security:</a:t>
            </a:r>
            <a:r>
              <a:rPr kumimoji="0" lang="en-US" altLang="en-US" sz="2400" b="0" i="0" u="none" strike="noStrike" cap="none" normalizeH="0" baseline="0" dirty="0">
                <a:ln>
                  <a:noFill/>
                </a:ln>
                <a:solidFill>
                  <a:schemeClr val="tx1"/>
                </a:solidFill>
                <a:effectLst/>
                <a:latin typeface="Arial" panose="020B0604020202020204" pitchFamily="34" charset="0"/>
              </a:rPr>
              <a:t> Empowers users to conduct transactions securely. </a:t>
            </a:r>
          </a:p>
        </p:txBody>
      </p:sp>
    </p:spTree>
    <p:extLst>
      <p:ext uri="{BB962C8B-B14F-4D97-AF65-F5344CB8AC3E}">
        <p14:creationId xmlns:p14="http://schemas.microsoft.com/office/powerpoint/2010/main" val="24916507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559D16C-FB13-A4C6-F16F-9FC2AEA83ED1}"/>
              </a:ext>
            </a:extLst>
          </p:cNvPr>
          <p:cNvSpPr txBox="1"/>
          <p:nvPr/>
        </p:nvSpPr>
        <p:spPr>
          <a:xfrm>
            <a:off x="432619" y="235974"/>
            <a:ext cx="8711381" cy="738664"/>
          </a:xfrm>
          <a:prstGeom prst="rect">
            <a:avLst/>
          </a:prstGeom>
          <a:noFill/>
        </p:spPr>
        <p:txBody>
          <a:bodyPr wrap="square">
            <a:spAutoFit/>
          </a:bodyPr>
          <a:lstStyle/>
          <a:p>
            <a:pPr marL="0" marR="0" lvl="0" indent="0" algn="l" defTabSz="914400" rtl="0" eaLnBrk="1" fontAlgn="t" latinLnBrk="0" hangingPunct="1">
              <a:lnSpc>
                <a:spcPct val="150000"/>
              </a:lnSpc>
              <a:spcBef>
                <a:spcPts val="0"/>
              </a:spcBef>
              <a:spcAft>
                <a:spcPts val="0"/>
              </a:spcAft>
              <a:buClrTx/>
              <a:buSzTx/>
              <a:buFontTx/>
              <a:buNone/>
              <a:tabLst/>
              <a:defRPr/>
            </a:pPr>
            <a:r>
              <a:rPr lang="en-US" sz="2800" b="1" u="sng" dirty="0">
                <a:solidFill>
                  <a:prstClr val="black"/>
                </a:solidFill>
                <a:latin typeface="Arial" panose="020B0604020202020204" pitchFamily="34" charset="0"/>
                <a:cs typeface="Arial" panose="020B0604020202020204" pitchFamily="34" charset="0"/>
              </a:rPr>
              <a:t>FLOW DIAGRAM</a:t>
            </a:r>
            <a:endParaRPr kumimoji="0" lang="en-IN" sz="2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pic>
        <p:nvPicPr>
          <p:cNvPr id="5" name="Picture 4">
            <a:extLst>
              <a:ext uri="{FF2B5EF4-FFF2-40B4-BE49-F238E27FC236}">
                <a16:creationId xmlns:a16="http://schemas.microsoft.com/office/drawing/2014/main" id="{397A69DC-B28F-AF91-6772-E3EE3C93882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288503" y="540775"/>
            <a:ext cx="4054168" cy="6081252"/>
          </a:xfrm>
          <a:prstGeom prst="rect">
            <a:avLst/>
          </a:prstGeom>
        </p:spPr>
      </p:pic>
    </p:spTree>
    <p:extLst>
      <p:ext uri="{BB962C8B-B14F-4D97-AF65-F5344CB8AC3E}">
        <p14:creationId xmlns:p14="http://schemas.microsoft.com/office/powerpoint/2010/main" val="36322660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874</TotalTime>
  <Words>2383</Words>
  <Application>Microsoft Office PowerPoint</Application>
  <PresentationFormat>Widescreen</PresentationFormat>
  <Paragraphs>194</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Calibri Light</vt:lpstr>
      <vt:lpstr>Times New Roman</vt:lpstr>
      <vt:lpstr>Wingdings</vt:lpstr>
      <vt:lpstr>Office Theme</vt:lpstr>
      <vt:lpstr>                                                                                                                                                              </vt:lpstr>
      <vt:lpstr>PowerPoint Presentation</vt:lpstr>
      <vt:lpstr>ABSTRACT: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HARDWARE REQUIREMENTS:</vt:lpstr>
      <vt:lpstr>REFERENCE:</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SHOPPING TROLLEY BASED ON RFID</dc:title>
  <dc:creator>SPIRO-32</dc:creator>
  <cp:lastModifiedBy>Neha Lakshmanan</cp:lastModifiedBy>
  <cp:revision>31</cp:revision>
  <dcterms:created xsi:type="dcterms:W3CDTF">2021-11-12T10:53:18Z</dcterms:created>
  <dcterms:modified xsi:type="dcterms:W3CDTF">2025-05-27T11:07:13Z</dcterms:modified>
</cp:coreProperties>
</file>

<file path=docProps/thumbnail.jpeg>
</file>